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40"/>
  </p:notesMasterIdLst>
  <p:sldIdLst>
    <p:sldId id="272" r:id="rId2"/>
    <p:sldId id="288" r:id="rId3"/>
    <p:sldId id="291" r:id="rId4"/>
    <p:sldId id="294" r:id="rId5"/>
    <p:sldId id="458" r:id="rId6"/>
    <p:sldId id="443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70" r:id="rId18"/>
    <p:sldId id="471" r:id="rId19"/>
    <p:sldId id="472" r:id="rId20"/>
    <p:sldId id="473" r:id="rId21"/>
    <p:sldId id="469" r:id="rId22"/>
    <p:sldId id="479" r:id="rId23"/>
    <p:sldId id="488" r:id="rId24"/>
    <p:sldId id="474" r:id="rId25"/>
    <p:sldId id="476" r:id="rId26"/>
    <p:sldId id="477" r:id="rId27"/>
    <p:sldId id="478" r:id="rId28"/>
    <p:sldId id="489" r:id="rId29"/>
    <p:sldId id="490" r:id="rId30"/>
    <p:sldId id="491" r:id="rId31"/>
    <p:sldId id="480" r:id="rId32"/>
    <p:sldId id="481" r:id="rId33"/>
    <p:sldId id="482" r:id="rId34"/>
    <p:sldId id="483" r:id="rId35"/>
    <p:sldId id="484" r:id="rId36"/>
    <p:sldId id="485" r:id="rId37"/>
    <p:sldId id="487" r:id="rId38"/>
    <p:sldId id="45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E. Palmer" initials="AEP" lastIdx="12" clrIdx="0">
    <p:extLst>
      <p:ext uri="{19B8F6BF-5375-455C-9EA6-DF929625EA0E}">
        <p15:presenceInfo xmlns:p15="http://schemas.microsoft.com/office/powerpoint/2012/main" userId="S::apalmer2@stanford.edu::55e49c55-91fd-4679-a62b-5de2148c08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7" autoAdjust="0"/>
    <p:restoredTop sz="79932" autoAdjust="0"/>
  </p:normalViewPr>
  <p:slideViewPr>
    <p:cSldViewPr snapToGrid="0" snapToObjects="1">
      <p:cViewPr varScale="1">
        <p:scale>
          <a:sx n="96" d="100"/>
          <a:sy n="96" d="100"/>
        </p:scale>
        <p:origin x="17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8T16:02:20.399" idx="8">
    <p:pos x="10" y="10"/>
    <p:text>Aside from DOE and Sandia  are there any other employers to mention in Livermore?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8T16:03:13.547" idx="9">
    <p:pos x="10" y="10"/>
    <p:text>Top Job Titles for. state/region?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8T16:03:39.021" idx="10">
    <p:pos x="10" y="10"/>
    <p:text>good to have in report but could skip in Presentation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A044-0CA0-1B4E-B57A-97C8BABD7C38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F0-6CCB-8D4E-9EEB-EE2A4080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companies driving the formation of this cluster. Aerospace dominates. There is also a lot of pharma and biotech.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south engineers are doing GMP.  A lot of upward mobility associated with GMP/Six Sigma</a:t>
            </a:r>
          </a:p>
          <a:p>
            <a:endParaRPr lang="en-US" dirty="0"/>
          </a:p>
          <a:p>
            <a:r>
              <a:rPr lang="en-US" dirty="0"/>
              <a:t>These are excellent starting points for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north shows some significant differences.</a:t>
            </a:r>
          </a:p>
          <a:p>
            <a:pPr marL="228600" indent="-228600">
              <a:buAutoNum type="arabicPeriod"/>
            </a:pPr>
            <a:r>
              <a:rPr lang="en-US" dirty="0"/>
              <a:t>Here automation is the most significant and dominate skill cluster (again – automation isn’t eliminating the need for workers). </a:t>
            </a:r>
          </a:p>
          <a:p>
            <a:pPr marL="228600" indent="-228600">
              <a:buAutoNum type="arabicPeriod"/>
            </a:pPr>
            <a:r>
              <a:rPr lang="en-US" dirty="0"/>
              <a:t>GMP/Six Sigma is the second biggest sector and it appears that more technicians are doing this work vs engineering oriented workers in the south.</a:t>
            </a:r>
          </a:p>
          <a:p>
            <a:pPr marL="228600" indent="-228600">
              <a:buAutoNum type="arabicPeriod"/>
            </a:pPr>
            <a:r>
              <a:rPr lang="en-US" dirty="0" err="1"/>
              <a:t>Ind</a:t>
            </a:r>
            <a:r>
              <a:rPr lang="en-US" dirty="0"/>
              <a:t> design is the third strongest cluster and is very associated with product design</a:t>
            </a:r>
          </a:p>
          <a:p>
            <a:pPr marL="228600" indent="-228600">
              <a:buAutoNum type="arabicPeriod"/>
            </a:pPr>
            <a:r>
              <a:rPr lang="en-US" dirty="0"/>
              <a:t>Vehicles is fourth – Again CA has a lot of production of things that move. </a:t>
            </a:r>
          </a:p>
          <a:p>
            <a:pPr marL="228600" indent="-228600">
              <a:buAutoNum type="arabicPeriod"/>
            </a:pPr>
            <a:r>
              <a:rPr lang="en-US" dirty="0"/>
              <a:t>Energy also showed up as a significant cluster. </a:t>
            </a:r>
          </a:p>
          <a:p>
            <a:pPr marL="228600" indent="-228600">
              <a:buAutoNum type="arabicPeriod"/>
            </a:pPr>
            <a:r>
              <a:rPr lang="en-US" dirty="0"/>
              <a:t>There is a strong mix of production and engineering skills</a:t>
            </a:r>
          </a:p>
          <a:p>
            <a:pPr marL="228600" indent="-228600">
              <a:buAutoNum type="arabicPeriod"/>
            </a:pPr>
            <a:r>
              <a:rPr lang="en-US" dirty="0"/>
              <a:t>IT/Math, Stats/Analytics/ and the sciences are factor in heavily</a:t>
            </a:r>
          </a:p>
          <a:p>
            <a:pPr marL="228600" indent="-228600">
              <a:buAutoNum type="arabicPeriod"/>
            </a:pPr>
            <a:r>
              <a:rPr lang="en-US" dirty="0"/>
              <a:t>These are not basic skills. Very transferable to and high value in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1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core skills look different than the S.</a:t>
            </a:r>
          </a:p>
          <a:p>
            <a:endParaRPr lang="en-US" dirty="0"/>
          </a:p>
          <a:p>
            <a:r>
              <a:rPr lang="en-US" dirty="0"/>
              <a:t>We see a mix of traditional skills and engineering skills.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4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Manufacturing skills in GMP in the North.  In the North techs the the GMP</a:t>
            </a:r>
          </a:p>
          <a:p>
            <a:r>
              <a:rPr lang="en-US" dirty="0"/>
              <a:t>	Quality assurance manager</a:t>
            </a:r>
          </a:p>
          <a:p>
            <a:r>
              <a:rPr lang="en-US" dirty="0"/>
              <a:t>	Welding process automation</a:t>
            </a:r>
          </a:p>
          <a:p>
            <a:r>
              <a:rPr lang="en-US" dirty="0"/>
              <a:t>	</a:t>
            </a:r>
            <a:r>
              <a:rPr lang="en-US" dirty="0" err="1"/>
              <a:t>Continuious</a:t>
            </a:r>
            <a:r>
              <a:rPr lang="en-US" dirty="0"/>
              <a:t> process</a:t>
            </a:r>
          </a:p>
          <a:p>
            <a:endParaRPr lang="en-US" dirty="0"/>
          </a:p>
          <a:p>
            <a:r>
              <a:rPr lang="en-US" dirty="0"/>
              <a:t>In the North there is a lot of six sigma, lean and automation are all together. These are engineers</a:t>
            </a:r>
          </a:p>
          <a:p>
            <a:endParaRPr lang="en-US" dirty="0"/>
          </a:p>
          <a:p>
            <a:r>
              <a:rPr lang="en-US" dirty="0"/>
              <a:t>Automation is associated with a lot of robotics.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0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Sept 2016 – 700 active postings</a:t>
            </a:r>
          </a:p>
          <a:p>
            <a:r>
              <a:rPr lang="en-US" dirty="0"/>
              <a:t>In Aug 17 – 1,300</a:t>
            </a:r>
          </a:p>
          <a:p>
            <a:r>
              <a:rPr lang="en-US" dirty="0"/>
              <a:t>In Nov 17 - 230</a:t>
            </a:r>
          </a:p>
          <a:p>
            <a:r>
              <a:rPr lang="en-US" dirty="0"/>
              <a:t>In January - 720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3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www.economicmodeling.com</a:t>
            </a:r>
            <a:r>
              <a:rPr lang="en-US" dirty="0"/>
              <a:t>/manufacturing-is-not-dead/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Four major skill clusters dominate S. CA – GMP./Six Sigma, Automation, Vehicles, Traditional. GMP and Six Sigma exist in every area - </a:t>
            </a:r>
            <a:r>
              <a:rPr lang="en-US" dirty="0" err="1"/>
              <a:t>esp</a:t>
            </a:r>
            <a:r>
              <a:rPr lang="en-US" dirty="0"/>
              <a:t> where we have food production, biotech, pharma, and aerospace.</a:t>
            </a:r>
          </a:p>
          <a:p>
            <a:pPr marL="228600" indent="-228600">
              <a:buAutoNum type="arabicPeriod"/>
            </a:pPr>
            <a:r>
              <a:rPr lang="en-US" dirty="0"/>
              <a:t>Notice that many of the production skills and where they are employed and in-demand</a:t>
            </a:r>
          </a:p>
          <a:p>
            <a:pPr marL="228600" indent="-228600">
              <a:buAutoNum type="arabicPeriod"/>
            </a:pPr>
            <a:r>
              <a:rPr lang="en-US" dirty="0"/>
              <a:t>Also notice the many engineering skills found in the production environment. This is where we see a real hybridization of production and engineering. The skills are blending together in the same jobs. </a:t>
            </a:r>
          </a:p>
          <a:p>
            <a:pPr marL="228600" indent="-228600">
              <a:buAutoNum type="arabicPeriod"/>
            </a:pPr>
            <a:r>
              <a:rPr lang="en-US" dirty="0"/>
              <a:t>We also see a lot of core skills that come from IT/math, the sciences, and even business</a:t>
            </a:r>
          </a:p>
          <a:p>
            <a:pPr marL="228600" indent="-228600">
              <a:buAutoNum type="arabicPeriod"/>
            </a:pPr>
            <a:r>
              <a:rPr lang="en-US" dirty="0"/>
              <a:t>In a world of automation, we see a lot of demand for people to master many different aspects of production. There is a lot of upward mobility and transferability with these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most common skills across all the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0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40322" y="2400300"/>
            <a:ext cx="5120640" cy="328811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62838"/>
            <a:ext cx="5122762" cy="1144192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807030"/>
            <a:ext cx="5122762" cy="37011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 spc="300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4066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37354" y="2400300"/>
            <a:ext cx="5120640" cy="328811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5232" y="1807030"/>
            <a:ext cx="5122762" cy="37011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 spc="300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(ALL CAPS)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35232" y="666523"/>
            <a:ext cx="5122762" cy="1140507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995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1607" y="1191194"/>
            <a:ext cx="7313645" cy="1103132"/>
          </a:xfrm>
        </p:spPr>
        <p:txBody>
          <a:bodyPr anchor="ctr">
            <a:normAutofit/>
          </a:bodyPr>
          <a:lstStyle>
            <a:lvl1pPr algn="l">
              <a:defRPr sz="4800" b="0" i="0" baseline="0">
                <a:solidFill>
                  <a:schemeClr val="tx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1608" y="2390980"/>
            <a:ext cx="7313643" cy="154388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000" b="0" i="0" spc="0" baseline="0">
                <a:solidFill>
                  <a:schemeClr val="tx2"/>
                </a:solidFill>
                <a:latin typeface="Century Gothic Regular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07" y="4211322"/>
            <a:ext cx="1828800" cy="5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la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33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9178" y="499784"/>
            <a:ext cx="7313645" cy="1953991"/>
          </a:xfrm>
        </p:spPr>
        <p:txBody>
          <a:bodyPr anchor="b">
            <a:normAutofit/>
          </a:bodyPr>
          <a:lstStyle>
            <a:lvl1pPr algn="ctr">
              <a:defRPr sz="4800" b="0" i="0" baseline="0">
                <a:solidFill>
                  <a:schemeClr val="tx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9179" y="2541948"/>
            <a:ext cx="7313643" cy="97437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 i="0" spc="30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  <a:p>
            <a:r>
              <a:rPr lang="en-US" dirty="0"/>
              <a:t>(ALL CAPS)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54774"/>
            <a:ext cx="1828800" cy="4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artnership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9178" y="499784"/>
            <a:ext cx="7313645" cy="1953991"/>
          </a:xfrm>
        </p:spPr>
        <p:txBody>
          <a:bodyPr anchor="b">
            <a:normAutofit/>
          </a:bodyPr>
          <a:lstStyle>
            <a:lvl1pPr algn="ctr">
              <a:defRPr sz="4800" b="0" i="0" baseline="0">
                <a:solidFill>
                  <a:schemeClr val="tx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9179" y="2541948"/>
            <a:ext cx="7313643" cy="97437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 i="0" spc="30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  <a:p>
            <a:r>
              <a:rPr lang="en-US" dirty="0"/>
              <a:t>(ALL CAPS)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21" y="4082142"/>
            <a:ext cx="1828800" cy="40074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067647" y="3716110"/>
            <a:ext cx="0" cy="109515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0947" y="2241176"/>
            <a:ext cx="10515600" cy="1360862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tx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946" y="3735852"/>
            <a:ext cx="105156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300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37446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(Sla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0947" y="2241176"/>
            <a:ext cx="10515600" cy="1360862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946" y="3735852"/>
            <a:ext cx="105156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300" baseline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14573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893" y="652534"/>
            <a:ext cx="5122762" cy="451488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 i="1" baseline="0">
                <a:latin typeface="Century Gothic Italic" charset="0"/>
                <a:ea typeface="Century Gothic Italic" charset="0"/>
                <a:cs typeface="Century Gothic Italic" charset="0"/>
              </a:defRPr>
            </a:lvl1pPr>
          </a:lstStyle>
          <a:p>
            <a:pPr lvl="0"/>
            <a:r>
              <a:rPr lang="en-US" dirty="0"/>
              <a:t>”Put a quote here.”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6387" y="652534"/>
            <a:ext cx="4614186" cy="5237022"/>
          </a:xfrm>
        </p:spPr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pPr lvl="0"/>
            <a:r>
              <a:rPr lang="en-US" dirty="0"/>
              <a:t>Photo/more text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33893" y="5314740"/>
            <a:ext cx="5122762" cy="574816"/>
          </a:xfrm>
        </p:spPr>
        <p:txBody>
          <a:bodyPr>
            <a:normAutofit/>
          </a:bodyPr>
          <a:lstStyle>
            <a:lvl1pPr marL="0" indent="0">
              <a:buNone/>
              <a:defRPr sz="1400" b="0" i="0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dirty="0"/>
              <a:t>-WHOEVER SAID IT</a:t>
            </a:r>
          </a:p>
        </p:txBody>
      </p:sp>
    </p:spTree>
    <p:extLst>
      <p:ext uri="{BB962C8B-B14F-4D97-AF65-F5344CB8AC3E}">
        <p14:creationId xmlns:p14="http://schemas.microsoft.com/office/powerpoint/2010/main" val="211061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 Bulle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893" y="652535"/>
            <a:ext cx="5122762" cy="263676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 i="1" baseline="0">
                <a:latin typeface="Century Gothic Italic" charset="0"/>
                <a:ea typeface="Century Gothic Italic" charset="0"/>
                <a:cs typeface="Century Gothic Italic" charset="0"/>
              </a:defRPr>
            </a:lvl1pPr>
          </a:lstStyle>
          <a:p>
            <a:pPr lvl="0"/>
            <a:r>
              <a:rPr lang="en-US" dirty="0"/>
              <a:t>”Put a quote here.”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6387" y="652534"/>
            <a:ext cx="4614186" cy="5237022"/>
          </a:xfrm>
        </p:spPr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pPr lvl="0"/>
            <a:r>
              <a:rPr lang="en-US" dirty="0"/>
              <a:t>Photo/more text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33893" y="5314740"/>
            <a:ext cx="5122762" cy="574816"/>
          </a:xfrm>
        </p:spPr>
        <p:txBody>
          <a:bodyPr>
            <a:normAutofit/>
          </a:bodyPr>
          <a:lstStyle>
            <a:lvl1pPr marL="0" indent="0">
              <a:buNone/>
              <a:defRPr sz="1400" b="0" i="0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dirty="0"/>
              <a:t>-WHOEVER SAID IT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33893" y="3289300"/>
            <a:ext cx="5122762" cy="2025439"/>
          </a:xfrm>
        </p:spPr>
        <p:txBody>
          <a:bodyPr anchor="ctr">
            <a:normAutofit/>
          </a:bodyPr>
          <a:lstStyle>
            <a:lvl1pPr marL="457200" indent="-457200" algn="l">
              <a:buFont typeface="Wingdings" charset="2"/>
              <a:buChar char="§"/>
              <a:defRPr sz="2400" b="0" i="0" baseline="0">
                <a:latin typeface="Century Gothic Regular" charset="0"/>
                <a:ea typeface="Century Gothic Italic" charset="0"/>
                <a:cs typeface="Century Gothic Ital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33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(Sla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893" y="652534"/>
            <a:ext cx="5122762" cy="451488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 i="1" baseline="0">
                <a:solidFill>
                  <a:schemeClr val="bg1"/>
                </a:solidFill>
                <a:latin typeface="Century Gothic Italic" charset="0"/>
                <a:ea typeface="Century Gothic Italic" charset="0"/>
                <a:cs typeface="Century Gothic Italic" charset="0"/>
              </a:defRPr>
            </a:lvl1pPr>
          </a:lstStyle>
          <a:p>
            <a:pPr lvl="0"/>
            <a:r>
              <a:rPr lang="en-US" dirty="0"/>
              <a:t>”Put a quote here.”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6387" y="652534"/>
            <a:ext cx="4614186" cy="5237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Photo/more text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33893" y="5314740"/>
            <a:ext cx="5122762" cy="574816"/>
          </a:xfrm>
        </p:spPr>
        <p:txBody>
          <a:bodyPr>
            <a:normAutofit/>
          </a:bodyPr>
          <a:lstStyle>
            <a:lvl1pPr marL="0" indent="0">
              <a:buNone/>
              <a:defRPr sz="1400" b="0" i="0" spc="300" baseline="0">
                <a:solidFill>
                  <a:schemeClr val="bg1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pPr lvl="0"/>
            <a:r>
              <a:rPr lang="en-US" dirty="0"/>
              <a:t>-WHOEVER SAID IT</a:t>
            </a:r>
          </a:p>
        </p:txBody>
      </p:sp>
    </p:spTree>
    <p:extLst>
      <p:ext uri="{BB962C8B-B14F-4D97-AF65-F5344CB8AC3E}">
        <p14:creationId xmlns:p14="http://schemas.microsoft.com/office/powerpoint/2010/main" val="9739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4102"/>
            <a:ext cx="10515600" cy="155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43469"/>
            <a:ext cx="10515600" cy="393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4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7" r:id="rId4"/>
    <p:sldLayoutId id="2147483668" r:id="rId5"/>
    <p:sldLayoutId id="2147483669" r:id="rId6"/>
    <p:sldLayoutId id="2147483670" r:id="rId7"/>
    <p:sldLayoutId id="2147483678" r:id="rId8"/>
    <p:sldLayoutId id="2147483671" r:id="rId9"/>
    <p:sldLayoutId id="2147483672" r:id="rId10"/>
    <p:sldLayoutId id="2147483674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entury Gothic Bold" charset="0"/>
          <a:ea typeface="Century Gothic Bold" charset="0"/>
          <a:cs typeface="Century Gothic 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400" b="0" i="0" kern="1200">
          <a:solidFill>
            <a:schemeClr val="tx2"/>
          </a:solidFill>
          <a:latin typeface="Century Gothic Regular" charset="0"/>
          <a:ea typeface="Century Gothic Regular" charset="0"/>
          <a:cs typeface="Century Gothic Regular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b="0" i="0" kern="1200">
          <a:solidFill>
            <a:schemeClr val="tx2"/>
          </a:solidFill>
          <a:latin typeface="Century Gothic Regular" charset="0"/>
          <a:ea typeface="Century Gothic Regular" charset="0"/>
          <a:cs typeface="Century Gothic Regular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b="0" i="0" kern="1200">
          <a:solidFill>
            <a:schemeClr val="tx2"/>
          </a:solidFill>
          <a:latin typeface="Century Gothic Regular" charset="0"/>
          <a:ea typeface="Century Gothic Regular" charset="0"/>
          <a:cs typeface="Century Gothic Regular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b="0" i="0" kern="1200">
          <a:solidFill>
            <a:schemeClr val="tx2"/>
          </a:solidFill>
          <a:latin typeface="Century Gothic Regular" charset="0"/>
          <a:ea typeface="Century Gothic Regular" charset="0"/>
          <a:cs typeface="Century Gothic Regular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b="0" i="0" kern="1200">
          <a:solidFill>
            <a:schemeClr val="tx2"/>
          </a:solidFill>
          <a:latin typeface="Century Gothic Regular" charset="0"/>
          <a:ea typeface="Century Gothic Regular" charset="0"/>
          <a:cs typeface="Century Gothic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Rob@economicmodeling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447"/>
            <a:ext cx="12191999" cy="2150875"/>
          </a:xfrm>
        </p:spPr>
        <p:txBody>
          <a:bodyPr>
            <a:normAutofit/>
          </a:bodyPr>
          <a:lstStyle/>
          <a:p>
            <a:r>
              <a:rPr lang="en-US" sz="5400" dirty="0"/>
              <a:t>Manufacturing Demand </a:t>
            </a:r>
            <a:br>
              <a:rPr lang="en-US" sz="5400" dirty="0"/>
            </a:br>
            <a:r>
              <a:rPr lang="en-US" sz="5400" dirty="0"/>
              <a:t>N. and S. 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74198"/>
            <a:ext cx="12191999" cy="1901522"/>
          </a:xfrm>
        </p:spPr>
        <p:txBody>
          <a:bodyPr>
            <a:normAutofit/>
          </a:bodyPr>
          <a:lstStyle/>
          <a:p>
            <a:r>
              <a:rPr lang="en-US" sz="1800" dirty="0"/>
              <a:t>How do we better prepare students for in-demand skills?</a:t>
            </a:r>
          </a:p>
          <a:p>
            <a:endParaRPr lang="en-US" sz="1800" dirty="0"/>
          </a:p>
          <a:p>
            <a:r>
              <a:rPr lang="en-US" sz="1800" dirty="0"/>
              <a:t>Rob Sentz </a:t>
            </a:r>
            <a:r>
              <a:rPr lang="mr-IN" sz="1800" dirty="0"/>
              <a:t>–</a:t>
            </a:r>
            <a:r>
              <a:rPr lang="en-US" sz="1800" dirty="0"/>
              <a:t> Chief Innovation Officer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376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6EC2-DD5E-9E40-98A8-599C929F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59"/>
            <a:ext cx="10515600" cy="1559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Job Postings by California Manufacturers </a:t>
            </a:r>
            <a:br>
              <a:rPr lang="en-US" dirty="0"/>
            </a:br>
            <a:r>
              <a:rPr lang="en-US" dirty="0"/>
              <a:t>(Open Positions)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23FAF8-ED49-CB4D-96E1-6EB70C28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06" y="2205652"/>
            <a:ext cx="11887988" cy="2844280"/>
          </a:xfrm>
        </p:spPr>
      </p:pic>
    </p:spTree>
    <p:extLst>
      <p:ext uri="{BB962C8B-B14F-4D97-AF65-F5344CB8AC3E}">
        <p14:creationId xmlns:p14="http://schemas.microsoft.com/office/powerpoint/2010/main" val="297817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B346-8894-6546-9FA2-77711BD4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Manufacturing Posting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1F0598-BD28-4343-9FD6-8A295D46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86" y="1729427"/>
            <a:ext cx="12068014" cy="3758670"/>
          </a:xfrm>
        </p:spPr>
      </p:pic>
    </p:spTree>
    <p:extLst>
      <p:ext uri="{BB962C8B-B14F-4D97-AF65-F5344CB8AC3E}">
        <p14:creationId xmlns:p14="http://schemas.microsoft.com/office/powerpoint/2010/main" val="216987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18B2-64B6-3A47-8796-924EEDE0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606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Manufacturing Posting Activity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46B48-DDCC-0F46-9573-27F266880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46" y="1604973"/>
            <a:ext cx="10716906" cy="4456651"/>
          </a:xfrm>
        </p:spPr>
      </p:pic>
    </p:spTree>
    <p:extLst>
      <p:ext uri="{BB962C8B-B14F-4D97-AF65-F5344CB8AC3E}">
        <p14:creationId xmlns:p14="http://schemas.microsoft.com/office/powerpoint/2010/main" val="322265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EA2C9E-BF81-154B-879D-53A0FE11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08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Top Companies Posting (California)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434C1B-221C-994C-8212-97BAF7E1C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836" y="1444140"/>
            <a:ext cx="9204328" cy="4662192"/>
          </a:xfrm>
        </p:spPr>
      </p:pic>
    </p:spTree>
    <p:extLst>
      <p:ext uri="{BB962C8B-B14F-4D97-AF65-F5344CB8AC3E}">
        <p14:creationId xmlns:p14="http://schemas.microsoft.com/office/powerpoint/2010/main" val="135470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C587EE-E076-7644-BF53-629060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Top Cities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77793A-A465-1E43-8089-ADB85DC5A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615" y="1559367"/>
            <a:ext cx="9020770" cy="4715176"/>
          </a:xfrm>
        </p:spPr>
      </p:pic>
    </p:spTree>
    <p:extLst>
      <p:ext uri="{BB962C8B-B14F-4D97-AF65-F5344CB8AC3E}">
        <p14:creationId xmlns:p14="http://schemas.microsoft.com/office/powerpoint/2010/main" val="422937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D191-C844-7B42-9C1B-502027AA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160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Top Titles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77ADD9-874A-864A-A737-6F4CAD1C7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090" y="1716527"/>
            <a:ext cx="8827820" cy="4653276"/>
          </a:xfrm>
        </p:spPr>
      </p:pic>
    </p:spTree>
    <p:extLst>
      <p:ext uri="{BB962C8B-B14F-4D97-AF65-F5344CB8AC3E}">
        <p14:creationId xmlns:p14="http://schemas.microsoft.com/office/powerpoint/2010/main" val="122570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E7FF-1790-834C-83EA-4A394AD9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Skill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0D1C0-C64B-F040-89CB-304D8070C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946" y="3735851"/>
            <a:ext cx="10515600" cy="253636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Exploration of manufacturing (production environment) skills.</a:t>
            </a:r>
          </a:p>
          <a:p>
            <a:pPr marL="457200" indent="-457200">
              <a:buAutoNum type="arabicPeriod"/>
            </a:pPr>
            <a:r>
              <a:rPr lang="en-US" dirty="0"/>
              <a:t>A new way to evaluate the shape of work </a:t>
            </a:r>
          </a:p>
          <a:p>
            <a:pPr marL="457200" indent="-457200">
              <a:buAutoNum type="arabicPeriod"/>
            </a:pPr>
            <a:r>
              <a:rPr lang="en-US" dirty="0"/>
              <a:t>Getting beyond </a:t>
            </a:r>
            <a:r>
              <a:rPr lang="en-US" dirty="0" err="1"/>
              <a:t>gov</a:t>
            </a:r>
            <a:r>
              <a:rPr lang="en-US" dirty="0"/>
              <a:t> taxonomy and job titles</a:t>
            </a:r>
          </a:p>
        </p:txBody>
      </p:sp>
    </p:spTree>
    <p:extLst>
      <p:ext uri="{BB962C8B-B14F-4D97-AF65-F5344CB8AC3E}">
        <p14:creationId xmlns:p14="http://schemas.microsoft.com/office/powerpoint/2010/main" val="414306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1695-FF1A-3F4A-B076-3F136D17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20327-631F-5643-A8F5-8AE700A02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769113"/>
          </a:xfrm>
        </p:spPr>
      </p:pic>
    </p:spTree>
    <p:extLst>
      <p:ext uri="{BB962C8B-B14F-4D97-AF65-F5344CB8AC3E}">
        <p14:creationId xmlns:p14="http://schemas.microsoft.com/office/powerpoint/2010/main" val="137505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9AD1-824A-7E49-A292-98174D16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29D82-3E04-4449-9B03-8BF4D0C1C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078" y="175576"/>
            <a:ext cx="9721844" cy="6506847"/>
          </a:xfrm>
        </p:spPr>
      </p:pic>
    </p:spTree>
    <p:extLst>
      <p:ext uri="{BB962C8B-B14F-4D97-AF65-F5344CB8AC3E}">
        <p14:creationId xmlns:p14="http://schemas.microsoft.com/office/powerpoint/2010/main" val="337570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E8B-9A4C-364D-AD12-E4A1258F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56" y="467126"/>
            <a:ext cx="5877156" cy="1559367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Cluster for Manufacturing: Hybrid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C7EB5-1455-B14A-9020-89BCE87D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50258"/>
            <a:ext cx="5877156" cy="66077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D1DCB-38DD-7740-A1D5-7F3D84536796}"/>
              </a:ext>
            </a:extLst>
          </p:cNvPr>
          <p:cNvSpPr txBox="1"/>
          <p:nvPr/>
        </p:nvSpPr>
        <p:spPr>
          <a:xfrm>
            <a:off x="415156" y="2231756"/>
            <a:ext cx="5877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Traditional</a:t>
            </a:r>
            <a:r>
              <a:rPr lang="en-US" sz="2400" dirty="0">
                <a:solidFill>
                  <a:schemeClr val="tx2"/>
                </a:solidFill>
              </a:rPr>
              <a:t> – tried and true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Automation</a:t>
            </a:r>
            <a:r>
              <a:rPr lang="en-US" sz="2400" dirty="0">
                <a:solidFill>
                  <a:schemeClr val="tx2"/>
                </a:solidFill>
              </a:rPr>
              <a:t> – ability to use tech associated with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Six Sigma</a:t>
            </a:r>
            <a:r>
              <a:rPr lang="en-US" sz="2400" dirty="0">
                <a:solidFill>
                  <a:schemeClr val="tx2"/>
                </a:solidFill>
              </a:rPr>
              <a:t> – process improvement and lean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GMP</a:t>
            </a:r>
            <a:r>
              <a:rPr lang="en-US" sz="2400" dirty="0">
                <a:solidFill>
                  <a:schemeClr val="tx2"/>
                </a:solidFill>
              </a:rPr>
              <a:t> – quality control and assurance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Lesson: Employers are mixing production and engineering. </a:t>
            </a:r>
          </a:p>
        </p:txBody>
      </p:sp>
    </p:spTree>
    <p:extLst>
      <p:ext uri="{BB962C8B-B14F-4D97-AF65-F5344CB8AC3E}">
        <p14:creationId xmlns:p14="http://schemas.microsoft.com/office/powerpoint/2010/main" val="62606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92300" y="3072806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Higher Ed</a:t>
            </a:r>
          </a:p>
        </p:txBody>
      </p:sp>
      <p:sp>
        <p:nvSpPr>
          <p:cNvPr id="7" name="Oval 6"/>
          <p:cNvSpPr/>
          <p:nvPr/>
        </p:nvSpPr>
        <p:spPr>
          <a:xfrm>
            <a:off x="4426688" y="914398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People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61076" y="3072806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Businesses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3760" y="138595"/>
            <a:ext cx="1044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Why? Aligned Economic Ecosystems</a:t>
            </a:r>
          </a:p>
        </p:txBody>
      </p:sp>
      <p:sp>
        <p:nvSpPr>
          <p:cNvPr id="10" name="Oval 9"/>
          <p:cNvSpPr/>
          <p:nvPr/>
        </p:nvSpPr>
        <p:spPr>
          <a:xfrm>
            <a:off x="1364407" y="794017"/>
            <a:ext cx="9320270" cy="664236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REGIONAL ECONOMY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3" name="Straight Arrow Connector 2"/>
          <p:cNvCxnSpPr>
            <a:stCxn id="12" idx="1"/>
          </p:cNvCxnSpPr>
          <p:nvPr/>
        </p:nvCxnSpPr>
        <p:spPr>
          <a:xfrm flipH="1">
            <a:off x="7105880" y="1303544"/>
            <a:ext cx="2351208" cy="83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57088" y="1011156"/>
            <a:ext cx="160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Supply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662996" y="2269724"/>
            <a:ext cx="1598323" cy="194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99878" y="1939655"/>
            <a:ext cx="225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22338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79614-9DC9-AE42-90C3-FFA1D112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02"/>
            <a:ext cx="5257800" cy="1559367"/>
          </a:xfrm>
        </p:spPr>
        <p:txBody>
          <a:bodyPr/>
          <a:lstStyle/>
          <a:p>
            <a:r>
              <a:rPr lang="en-US" dirty="0"/>
              <a:t>CA Skills Cluster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89077-A821-DB4D-B9EF-E3EA2E8E0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6847" y="114084"/>
            <a:ext cx="6225153" cy="674391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017BB-34AA-AF4C-A87C-6A0D4801EB64}"/>
              </a:ext>
            </a:extLst>
          </p:cNvPr>
          <p:cNvSpPr txBox="1"/>
          <p:nvPr/>
        </p:nvSpPr>
        <p:spPr>
          <a:xfrm>
            <a:off x="838200" y="2243469"/>
            <a:ext cx="4803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Vehicles</a:t>
            </a:r>
            <a:r>
              <a:rPr lang="en-US" sz="2400" dirty="0">
                <a:solidFill>
                  <a:schemeClr val="tx2"/>
                </a:solidFill>
              </a:rPr>
              <a:t> – specialized cluster for things that move (planes, cars, </a:t>
            </a:r>
            <a:r>
              <a:rPr lang="en-US" sz="2400" dirty="0" err="1">
                <a:solidFill>
                  <a:schemeClr val="tx2"/>
                </a:solidFill>
              </a:rPr>
              <a:t>etc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Industrial Design</a:t>
            </a:r>
            <a:r>
              <a:rPr lang="en-US" sz="2400" dirty="0">
                <a:solidFill>
                  <a:schemeClr val="tx2"/>
                </a:solidFill>
              </a:rPr>
              <a:t> – product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Six Sigma</a:t>
            </a:r>
            <a:r>
              <a:rPr lang="en-US" sz="2400" dirty="0">
                <a:solidFill>
                  <a:schemeClr val="tx2"/>
                </a:solidFill>
              </a:rPr>
              <a:t> – Lean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GMP</a:t>
            </a:r>
            <a:r>
              <a:rPr lang="en-US" sz="2400" dirty="0">
                <a:solidFill>
                  <a:schemeClr val="tx2"/>
                </a:solidFill>
              </a:rPr>
              <a:t> - Biotech and food production QA</a:t>
            </a:r>
          </a:p>
        </p:txBody>
      </p:sp>
    </p:spTree>
    <p:extLst>
      <p:ext uri="{BB962C8B-B14F-4D97-AF65-F5344CB8AC3E}">
        <p14:creationId xmlns:p14="http://schemas.microsoft.com/office/powerpoint/2010/main" val="2480169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9324-6EB0-C247-A1F5-0C208E49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603"/>
            <a:ext cx="10515600" cy="744807"/>
          </a:xfrm>
        </p:spPr>
        <p:txBody>
          <a:bodyPr/>
          <a:lstStyle/>
          <a:p>
            <a:pPr algn="ctr"/>
            <a:r>
              <a:rPr lang="en-US" dirty="0"/>
              <a:t>Human Skills in Manufacturing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774EF-F60F-4F4D-A3E0-66231CA4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3641" y="854963"/>
            <a:ext cx="7550257" cy="6343773"/>
          </a:xfrm>
        </p:spPr>
      </p:pic>
    </p:spTree>
    <p:extLst>
      <p:ext uri="{BB962C8B-B14F-4D97-AF65-F5344CB8AC3E}">
        <p14:creationId xmlns:p14="http://schemas.microsoft.com/office/powerpoint/2010/main" val="178627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37F4-C448-C24A-88EB-5B09F7CD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A7A4B63-3F80-ED46-A171-47F296BB0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36970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18D7-E9C7-3049-8F9E-764EFDA8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2F7C564-90C7-024F-BC0C-F4549B0B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305654" cy="6921931"/>
          </a:xfrm>
        </p:spPr>
      </p:pic>
    </p:spTree>
    <p:extLst>
      <p:ext uri="{BB962C8B-B14F-4D97-AF65-F5344CB8AC3E}">
        <p14:creationId xmlns:p14="http://schemas.microsoft.com/office/powerpoint/2010/main" val="128637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285C-DAE7-E047-B528-8A16CA81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35FAAC-3379-A64F-99BF-2CA488705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346" y="294382"/>
            <a:ext cx="11145308" cy="6269236"/>
          </a:xfrm>
        </p:spPr>
      </p:pic>
    </p:spTree>
    <p:extLst>
      <p:ext uri="{BB962C8B-B14F-4D97-AF65-F5344CB8AC3E}">
        <p14:creationId xmlns:p14="http://schemas.microsoft.com/office/powerpoint/2010/main" val="25229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818B-F230-7D48-8C13-163D705F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CD4B6D-63C1-5441-8CFF-FA1A4FCE3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10819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0ECB-5695-D849-B9CE-4C127F51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3480BF-5532-D544-AD39-2CB4887CF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4325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04252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5EE8-9BF1-FB4F-9820-11C5A0B1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0777F62-E4E8-E746-9C7C-3FF1F24FC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5877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3BF9-3027-DE4E-9988-B0731049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3660AD-77C9-D344-AA8C-918D34CA5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91" y="342051"/>
            <a:ext cx="10975818" cy="6173898"/>
          </a:xfrm>
        </p:spPr>
      </p:pic>
    </p:spTree>
    <p:extLst>
      <p:ext uri="{BB962C8B-B14F-4D97-AF65-F5344CB8AC3E}">
        <p14:creationId xmlns:p14="http://schemas.microsoft.com/office/powerpoint/2010/main" val="422324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C3FC-B544-8F4D-8FE4-738C5C11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4E94E-1B32-5441-B994-7714D9D4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335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92300" y="3072806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Curriculum</a:t>
            </a:r>
          </a:p>
          <a:p>
            <a:pPr algn="ctr"/>
            <a:r>
              <a:rPr lang="en-US" sz="2800" i="1" dirty="0"/>
              <a:t>(Higher Ed)</a:t>
            </a:r>
          </a:p>
        </p:txBody>
      </p:sp>
      <p:sp>
        <p:nvSpPr>
          <p:cNvPr id="7" name="Oval 6"/>
          <p:cNvSpPr/>
          <p:nvPr/>
        </p:nvSpPr>
        <p:spPr>
          <a:xfrm>
            <a:off x="4426688" y="914398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Resumes / profiles </a:t>
            </a:r>
            <a:r>
              <a:rPr lang="en-US" sz="2800" i="1" dirty="0"/>
              <a:t>(People)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61076" y="3072806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Job Postings</a:t>
            </a:r>
          </a:p>
          <a:p>
            <a:pPr algn="ctr"/>
            <a:r>
              <a:rPr lang="en-US" sz="2800" i="1" dirty="0"/>
              <a:t>(Businesses)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3760" y="138595"/>
            <a:ext cx="1044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How? How should we look at this work?</a:t>
            </a:r>
          </a:p>
        </p:txBody>
      </p:sp>
      <p:sp>
        <p:nvSpPr>
          <p:cNvPr id="10" name="Oval 9"/>
          <p:cNvSpPr/>
          <p:nvPr/>
        </p:nvSpPr>
        <p:spPr>
          <a:xfrm>
            <a:off x="1435865" y="762861"/>
            <a:ext cx="9320270" cy="664236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Industries</a:t>
            </a:r>
          </a:p>
        </p:txBody>
      </p:sp>
    </p:spTree>
    <p:extLst>
      <p:ext uri="{BB962C8B-B14F-4D97-AF65-F5344CB8AC3E}">
        <p14:creationId xmlns:p14="http://schemas.microsoft.com/office/powerpoint/2010/main" val="10789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9438-B3DE-E340-8A3E-B221DDA8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5E55-D29F-C543-A596-DBC40F25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familiar with these skill sets?</a:t>
            </a:r>
          </a:p>
          <a:p>
            <a:r>
              <a:rPr lang="en-US" dirty="0"/>
              <a:t>Are they part of your existing programs?</a:t>
            </a:r>
          </a:p>
          <a:p>
            <a:r>
              <a:rPr lang="en-US" dirty="0"/>
              <a:t>What gaps exist?</a:t>
            </a:r>
          </a:p>
          <a:p>
            <a:r>
              <a:rPr lang="en-US" dirty="0"/>
              <a:t>How are we collecting that employer feedback?</a:t>
            </a:r>
          </a:p>
          <a:p>
            <a:r>
              <a:rPr lang="en-US" dirty="0"/>
              <a:t>How are we collaborating to tweak and move these skills forward?</a:t>
            </a:r>
          </a:p>
          <a:p>
            <a:r>
              <a:rPr lang="en-US" dirty="0"/>
              <a:t>How are we communicating this to students?</a:t>
            </a:r>
          </a:p>
        </p:txBody>
      </p:sp>
    </p:spTree>
    <p:extLst>
      <p:ext uri="{BB962C8B-B14F-4D97-AF65-F5344CB8AC3E}">
        <p14:creationId xmlns:p14="http://schemas.microsoft.com/office/powerpoint/2010/main" val="127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5727-AFE2-BF48-B2E0-2C0D4F8B5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Lawrence Livermore National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43015-11C4-B244-B588-DD219D382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Job posting analysis </a:t>
            </a:r>
          </a:p>
          <a:p>
            <a:r>
              <a:rPr lang="en-US" dirty="0"/>
              <a:t>October 2018 – January 2019</a:t>
            </a:r>
          </a:p>
        </p:txBody>
      </p:sp>
    </p:spTree>
    <p:extLst>
      <p:ext uri="{BB962C8B-B14F-4D97-AF65-F5344CB8AC3E}">
        <p14:creationId xmlns:p14="http://schemas.microsoft.com/office/powerpoint/2010/main" val="2681255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C43D-FEDA-674E-84DD-CA8290C0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B5EB7A-A031-6C4B-A568-3CF1D3B31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783" y="0"/>
            <a:ext cx="9106433" cy="6879534"/>
          </a:xfrm>
        </p:spPr>
      </p:pic>
    </p:spTree>
    <p:extLst>
      <p:ext uri="{BB962C8B-B14F-4D97-AF65-F5344CB8AC3E}">
        <p14:creationId xmlns:p14="http://schemas.microsoft.com/office/powerpoint/2010/main" val="1272967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89CF-7FDC-B64A-B0AA-50429440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5FCE9-AAEB-1F43-9FFE-D9A50EEE4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382865"/>
            <a:ext cx="11049000" cy="5791033"/>
          </a:xfrm>
        </p:spPr>
      </p:pic>
    </p:spTree>
    <p:extLst>
      <p:ext uri="{BB962C8B-B14F-4D97-AF65-F5344CB8AC3E}">
        <p14:creationId xmlns:p14="http://schemas.microsoft.com/office/powerpoint/2010/main" val="3789115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6C7F-46CE-484F-8355-49896C1D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Top Job Titles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BF5A6E-43BF-694E-A3CA-A36BD7C95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035" y="1275788"/>
            <a:ext cx="10333927" cy="5316564"/>
          </a:xfrm>
        </p:spPr>
      </p:pic>
    </p:spTree>
    <p:extLst>
      <p:ext uri="{BB962C8B-B14F-4D97-AF65-F5344CB8AC3E}">
        <p14:creationId xmlns:p14="http://schemas.microsoft.com/office/powerpoint/2010/main" val="912123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DF5E-8B0F-0841-8263-910EA3C1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FA19A-C2CF-014F-ABCB-E3E25E32B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849" y="579488"/>
            <a:ext cx="11592302" cy="5239316"/>
          </a:xfrm>
        </p:spPr>
      </p:pic>
    </p:spTree>
    <p:extLst>
      <p:ext uri="{BB962C8B-B14F-4D97-AF65-F5344CB8AC3E}">
        <p14:creationId xmlns:p14="http://schemas.microsoft.com/office/powerpoint/2010/main" val="384676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DCFA-F576-F647-A0F7-96F44030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65EB8-8BFE-BE4D-89FE-5A3605464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9" y="426747"/>
            <a:ext cx="5914854" cy="61738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9ED42-0084-0146-9065-11D84E75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17" y="511444"/>
            <a:ext cx="5647594" cy="60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2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4881-AA17-BE4F-B886-134816D1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3885"/>
          </a:xfrm>
        </p:spPr>
        <p:txBody>
          <a:bodyPr/>
          <a:lstStyle/>
          <a:p>
            <a:pPr algn="ctr"/>
            <a:r>
              <a:rPr lang="en-US" dirty="0"/>
              <a:t>Engineering Tech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A1D69D-8CC3-004E-97F8-A6894827C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8" y="1053884"/>
            <a:ext cx="5130124" cy="53215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539B4-A88A-5B45-95E6-7BCD4EAD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50" y="1053884"/>
            <a:ext cx="4966777" cy="5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8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Rob@economicmodeling.com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435865" y="661815"/>
            <a:ext cx="9320270" cy="664236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26688" y="914398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Supply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1600" i="1" dirty="0"/>
              <a:t>Locations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1600" i="1" dirty="0"/>
              <a:t>Employers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1600" i="1" dirty="0"/>
              <a:t>Jobs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1600" i="1" dirty="0"/>
              <a:t>Skills</a:t>
            </a:r>
            <a:r>
              <a:rPr lang="en-US" sz="1600" dirty="0"/>
              <a:t>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1600" dirty="0"/>
              <a:t>Schools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61076" y="3072806"/>
            <a:ext cx="3338624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dirty="0"/>
              <a:t>Locations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dirty="0"/>
              <a:t>Employers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dirty="0"/>
              <a:t>Jobs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dirty="0"/>
              <a:t>Skills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dirty="0"/>
              <a:t>Ed level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3760" y="138595"/>
            <a:ext cx="1044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What? Labor Market Dynamics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5353" y="1441590"/>
            <a:ext cx="346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Local Labor Market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Total employment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Growth / Change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Compensation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Demographics</a:t>
            </a:r>
          </a:p>
        </p:txBody>
      </p:sp>
      <p:sp>
        <p:nvSpPr>
          <p:cNvPr id="6" name="Oval 5"/>
          <p:cNvSpPr/>
          <p:nvPr/>
        </p:nvSpPr>
        <p:spPr>
          <a:xfrm>
            <a:off x="2974554" y="3072806"/>
            <a:ext cx="3456370" cy="329609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Education and Training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i="1" dirty="0"/>
              <a:t>Courses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i="1" dirty="0"/>
              <a:t>Student data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i="1" dirty="0"/>
              <a:t>Learning outcomes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1600" i="1" dirty="0"/>
              <a:t>Skills/Knowledge</a:t>
            </a:r>
          </a:p>
        </p:txBody>
      </p:sp>
    </p:spTree>
    <p:extLst>
      <p:ext uri="{BB962C8B-B14F-4D97-AF65-F5344CB8AC3E}">
        <p14:creationId xmlns:p14="http://schemas.microsoft.com/office/powerpoint/2010/main" val="6864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/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6" y="684102"/>
            <a:ext cx="11696054" cy="1559367"/>
          </a:xfrm>
        </p:spPr>
        <p:txBody>
          <a:bodyPr>
            <a:normAutofit/>
          </a:bodyPr>
          <a:lstStyle/>
          <a:p>
            <a:r>
              <a:rPr lang="en-US" sz="3600" dirty="0"/>
              <a:t>5 Ways Higher Ed Should Use Labor Market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28" y="2010993"/>
            <a:ext cx="11696054" cy="4668775"/>
          </a:xfrm>
        </p:spPr>
        <p:txBody>
          <a:bodyPr>
            <a:normAutofit/>
          </a:bodyPr>
          <a:lstStyle/>
          <a:p>
            <a:r>
              <a:rPr lang="en-US" b="1" dirty="0"/>
              <a:t>(To Understand) Economic Context and Focus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dirty="0"/>
              <a:t>Becoming an expert on the local economic conditions so you can respond, contribute, and lead.</a:t>
            </a:r>
            <a:endParaRPr lang="en-US" b="1" dirty="0"/>
          </a:p>
          <a:p>
            <a:r>
              <a:rPr lang="en-US" b="1" dirty="0"/>
              <a:t>(To Do) Develop Programs that are Relevant and Valued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dirty="0"/>
              <a:t>Keeping your offerings relevant and aligned. Evaluate / justify new and existing programs.</a:t>
            </a:r>
          </a:p>
          <a:p>
            <a:r>
              <a:rPr lang="en-US" b="1" dirty="0"/>
              <a:t>(To Do) Engage Employers and Community </a:t>
            </a:r>
            <a:r>
              <a:rPr lang="mr-IN" dirty="0"/>
              <a:t>–</a:t>
            </a:r>
            <a:r>
              <a:rPr lang="en-US" dirty="0"/>
              <a:t> Using the data to build relationships.</a:t>
            </a:r>
          </a:p>
          <a:p>
            <a:r>
              <a:rPr lang="en-US" b="1" dirty="0"/>
              <a:t>(To Do) Engage Future, Current, and Past Students </a:t>
            </a:r>
            <a:r>
              <a:rPr lang="mr-IN" dirty="0"/>
              <a:t>–</a:t>
            </a:r>
            <a:r>
              <a:rPr lang="en-US" dirty="0"/>
              <a:t> Helping people understand the connection between education and work and your value.</a:t>
            </a:r>
          </a:p>
          <a:p>
            <a:r>
              <a:rPr lang="en-US" b="1" dirty="0"/>
              <a:t>(To Do) Communicate Outcomes and Impact </a:t>
            </a:r>
            <a:r>
              <a:rPr lang="mr-IN" dirty="0"/>
              <a:t>–</a:t>
            </a:r>
            <a:r>
              <a:rPr lang="en-US" dirty="0"/>
              <a:t> Know the impact and labor market outcomes of your past students.</a:t>
            </a:r>
            <a:endParaRPr lang="en-US" b="1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4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4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94EE-9380-DE43-8C2B-7D6003A9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11"/>
            <a:ext cx="12192000" cy="1287248"/>
          </a:xfrm>
        </p:spPr>
        <p:txBody>
          <a:bodyPr/>
          <a:lstStyle/>
          <a:p>
            <a:pPr algn="ctr"/>
            <a:r>
              <a:rPr lang="en-US" dirty="0"/>
              <a:t>Manufacturing Employment in California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B6BCB5-5F45-494E-96A7-FD0595EEA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883" y="1115879"/>
            <a:ext cx="10154234" cy="4912961"/>
          </a:xfrm>
        </p:spPr>
      </p:pic>
    </p:spTree>
    <p:extLst>
      <p:ext uri="{BB962C8B-B14F-4D97-AF65-F5344CB8AC3E}">
        <p14:creationId xmlns:p14="http://schemas.microsoft.com/office/powerpoint/2010/main" val="173373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7B7F-92F0-4348-B5C5-83A3CBD6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610"/>
            <a:ext cx="10515600" cy="1559367"/>
          </a:xfrm>
        </p:spPr>
        <p:txBody>
          <a:bodyPr/>
          <a:lstStyle/>
          <a:p>
            <a:pPr algn="ctr"/>
            <a:r>
              <a:rPr lang="en-US" dirty="0"/>
              <a:t>Demographics of Manufacturing Employees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3F95BD-45C7-CC4B-8026-8D1217E7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043" y="1573977"/>
            <a:ext cx="9503913" cy="4346376"/>
          </a:xfrm>
        </p:spPr>
      </p:pic>
    </p:spTree>
    <p:extLst>
      <p:ext uri="{BB962C8B-B14F-4D97-AF65-F5344CB8AC3E}">
        <p14:creationId xmlns:p14="http://schemas.microsoft.com/office/powerpoint/2010/main" val="343395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773B7C-3A6F-0D4D-9A6A-2ABF0A7E9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9367"/>
            <a:ext cx="10273823" cy="459346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745CCA-0807-DE46-9CE8-CE2BDFE4389A}"/>
              </a:ext>
            </a:extLst>
          </p:cNvPr>
          <p:cNvSpPr txBox="1">
            <a:spLocks/>
          </p:cNvSpPr>
          <p:nvPr/>
        </p:nvSpPr>
        <p:spPr>
          <a:xfrm>
            <a:off x="838199" y="14610"/>
            <a:ext cx="10515600" cy="155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algn="ctr"/>
            <a:r>
              <a:rPr lang="en-US"/>
              <a:t>Demographics of Manufacturing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37234"/>
      </p:ext>
    </p:extLst>
  </p:cSld>
  <p:clrMapOvr>
    <a:masterClrMapping/>
  </p:clrMapOvr>
</p:sld>
</file>

<file path=ppt/theme/theme1.xml><?xml version="1.0" encoding="utf-8"?>
<a:theme xmlns:a="http://schemas.openxmlformats.org/drawingml/2006/main" name="Emsi Theme">
  <a:themeElements>
    <a:clrScheme name="Custom 1">
      <a:dk1>
        <a:srgbClr val="000000"/>
      </a:dk1>
      <a:lt1>
        <a:srgbClr val="FFFFFF"/>
      </a:lt1>
      <a:dk2>
        <a:srgbClr val="204354"/>
      </a:dk2>
      <a:lt2>
        <a:srgbClr val="EBF2F2"/>
      </a:lt2>
      <a:accent1>
        <a:srgbClr val="41D492"/>
      </a:accent1>
      <a:accent2>
        <a:srgbClr val="204354"/>
      </a:accent2>
      <a:accent3>
        <a:srgbClr val="5C59ED"/>
      </a:accent3>
      <a:accent4>
        <a:srgbClr val="FCE563"/>
      </a:accent4>
      <a:accent5>
        <a:srgbClr val="FF944A"/>
      </a:accent5>
      <a:accent6>
        <a:srgbClr val="F5474F"/>
      </a:accent6>
      <a:hlink>
        <a:srgbClr val="5CBDFF"/>
      </a:hlink>
      <a:folHlink>
        <a:srgbClr val="7D919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si Template v1 (Windows)" id="{F9B145E3-144B-EB47-BE17-CA3A4E3A0516}" vid="{92715CA3-FDF6-B048-9BE6-78A7B5F2F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Emsi Template v1 (Windows)</Template>
  <TotalTime>73353</TotalTime>
  <Words>868</Words>
  <Application>Microsoft Macintosh PowerPoint</Application>
  <PresentationFormat>Widescreen</PresentationFormat>
  <Paragraphs>139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Century Gothic Bold</vt:lpstr>
      <vt:lpstr>Century Gothic Italic</vt:lpstr>
      <vt:lpstr>Century Gothic Regular</vt:lpstr>
      <vt:lpstr>Wingdings</vt:lpstr>
      <vt:lpstr>Emsi Theme</vt:lpstr>
      <vt:lpstr>Manufacturing Demand  N. and S. California</vt:lpstr>
      <vt:lpstr>PowerPoint Presentation</vt:lpstr>
      <vt:lpstr>PowerPoint Presentation</vt:lpstr>
      <vt:lpstr>PowerPoint Presentation</vt:lpstr>
      <vt:lpstr>5 Ways Higher Ed Should Use Labor Market Analysis</vt:lpstr>
      <vt:lpstr>The Data</vt:lpstr>
      <vt:lpstr>Manufacturing Employment in California</vt:lpstr>
      <vt:lpstr>Demographics of Manufacturing Employees</vt:lpstr>
      <vt:lpstr>PowerPoint Presentation</vt:lpstr>
      <vt:lpstr>Job Postings by California Manufacturers  (Open Positions)</vt:lpstr>
      <vt:lpstr>Manufacturing Posting Locations</vt:lpstr>
      <vt:lpstr>Manufacturing Posting Activity</vt:lpstr>
      <vt:lpstr>Top Companies Posting (California)</vt:lpstr>
      <vt:lpstr>Top Cities</vt:lpstr>
      <vt:lpstr>Top Titles</vt:lpstr>
      <vt:lpstr>Skill Clusters</vt:lpstr>
      <vt:lpstr>PowerPoint Presentation</vt:lpstr>
      <vt:lpstr>PowerPoint Presentation</vt:lpstr>
      <vt:lpstr>Skills Cluster for Manufacturing: Hybrid Jobs</vt:lpstr>
      <vt:lpstr>CA Skills Cluster</vt:lpstr>
      <vt:lpstr>Human Skills in Manufacturing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Lawrence Livermore National Lab</vt:lpstr>
      <vt:lpstr>PowerPoint Presentation</vt:lpstr>
      <vt:lpstr>PowerPoint Presentation</vt:lpstr>
      <vt:lpstr>Top Job Titles</vt:lpstr>
      <vt:lpstr>PowerPoint Presentation</vt:lpstr>
      <vt:lpstr>PowerPoint Presentation</vt:lpstr>
      <vt:lpstr>Engineering Tech</vt:lpstr>
      <vt:lpstr>Thanks!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Community College</dc:title>
  <dc:creator>Aaron Olanie</dc:creator>
  <cp:lastModifiedBy>jim zoval</cp:lastModifiedBy>
  <cp:revision>268</cp:revision>
  <dcterms:created xsi:type="dcterms:W3CDTF">2016-11-02T15:39:26Z</dcterms:created>
  <dcterms:modified xsi:type="dcterms:W3CDTF">2019-03-11T23:28:40Z</dcterms:modified>
</cp:coreProperties>
</file>