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5" r:id="rId4"/>
  </p:sldMasterIdLst>
  <p:notesMasterIdLst>
    <p:notesMasterId r:id="rId83"/>
  </p:notesMasterIdLst>
  <p:sldIdLst>
    <p:sldId id="263" r:id="rId5"/>
    <p:sldId id="1604" r:id="rId6"/>
    <p:sldId id="1659" r:id="rId7"/>
    <p:sldId id="1618" r:id="rId8"/>
    <p:sldId id="1622" r:id="rId9"/>
    <p:sldId id="1621" r:id="rId10"/>
    <p:sldId id="1620" r:id="rId11"/>
    <p:sldId id="1619" r:id="rId12"/>
    <p:sldId id="1558" r:id="rId13"/>
    <p:sldId id="1559" r:id="rId14"/>
    <p:sldId id="1560" r:id="rId15"/>
    <p:sldId id="1561" r:id="rId16"/>
    <p:sldId id="1563" r:id="rId17"/>
    <p:sldId id="1562" r:id="rId18"/>
    <p:sldId id="304" r:id="rId19"/>
    <p:sldId id="1632" r:id="rId20"/>
    <p:sldId id="311" r:id="rId21"/>
    <p:sldId id="313" r:id="rId22"/>
    <p:sldId id="319" r:id="rId23"/>
    <p:sldId id="1655" r:id="rId24"/>
    <p:sldId id="1552" r:id="rId25"/>
    <p:sldId id="1565" r:id="rId26"/>
    <p:sldId id="258" r:id="rId27"/>
    <p:sldId id="1634" r:id="rId28"/>
    <p:sldId id="1635" r:id="rId29"/>
    <p:sldId id="257" r:id="rId30"/>
    <p:sldId id="1626" r:id="rId31"/>
    <p:sldId id="1581" r:id="rId32"/>
    <p:sldId id="1583" r:id="rId33"/>
    <p:sldId id="1647" r:id="rId34"/>
    <p:sldId id="1660" r:id="rId35"/>
    <p:sldId id="1584" r:id="rId36"/>
    <p:sldId id="1588" r:id="rId37"/>
    <p:sldId id="1652" r:id="rId38"/>
    <p:sldId id="1605" r:id="rId39"/>
    <p:sldId id="1590" r:id="rId40"/>
    <p:sldId id="1656" r:id="rId41"/>
    <p:sldId id="1657" r:id="rId42"/>
    <p:sldId id="1591" r:id="rId43"/>
    <p:sldId id="1595" r:id="rId44"/>
    <p:sldId id="1592" r:id="rId45"/>
    <p:sldId id="1599" r:id="rId46"/>
    <p:sldId id="1600" r:id="rId47"/>
    <p:sldId id="1653" r:id="rId48"/>
    <p:sldId id="1654" r:id="rId49"/>
    <p:sldId id="1596" r:id="rId50"/>
    <p:sldId id="1661" r:id="rId51"/>
    <p:sldId id="1601" r:id="rId52"/>
    <p:sldId id="1602" r:id="rId53"/>
    <p:sldId id="1603" r:id="rId54"/>
    <p:sldId id="1636" r:id="rId55"/>
    <p:sldId id="1637" r:id="rId56"/>
    <p:sldId id="1638" r:id="rId57"/>
    <p:sldId id="1639" r:id="rId58"/>
    <p:sldId id="1640" r:id="rId59"/>
    <p:sldId id="1662" r:id="rId60"/>
    <p:sldId id="1613" r:id="rId61"/>
    <p:sldId id="1641" r:id="rId62"/>
    <p:sldId id="1649" r:id="rId63"/>
    <p:sldId id="1642" r:id="rId64"/>
    <p:sldId id="1643" r:id="rId65"/>
    <p:sldId id="1644" r:id="rId66"/>
    <p:sldId id="1645" r:id="rId67"/>
    <p:sldId id="1606" r:id="rId68"/>
    <p:sldId id="1608" r:id="rId69"/>
    <p:sldId id="1609" r:id="rId70"/>
    <p:sldId id="1610" r:id="rId71"/>
    <p:sldId id="1611" r:id="rId72"/>
    <p:sldId id="1612" r:id="rId73"/>
    <p:sldId id="1646" r:id="rId74"/>
    <p:sldId id="1630" r:id="rId75"/>
    <p:sldId id="1650" r:id="rId76"/>
    <p:sldId id="1614" r:id="rId77"/>
    <p:sldId id="1615" r:id="rId78"/>
    <p:sldId id="1616" r:id="rId79"/>
    <p:sldId id="1617" r:id="rId80"/>
    <p:sldId id="1548" r:id="rId81"/>
    <p:sldId id="1629" r:id="rId82"/>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Lynn Yowell" initials="JLY" lastIdx="12" clrIdx="0"/>
  <p:cmAuthor id="2" name="Gary`" initials="G"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838"/>
    <a:srgbClr val="C00000"/>
    <a:srgbClr val="FF7E7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9"/>
    <p:restoredTop sz="94762"/>
  </p:normalViewPr>
  <p:slideViewPr>
    <p:cSldViewPr snapToGrid="0" snapToObjects="1">
      <p:cViewPr varScale="1">
        <p:scale>
          <a:sx n="114" d="100"/>
          <a:sy n="114" d="100"/>
        </p:scale>
        <p:origin x="25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3851375698547"/>
          <c:y val="7.3043732823711877E-2"/>
          <c:w val="0.87110728098062185"/>
          <c:h val="0.88872424139259987"/>
        </c:manualLayout>
      </c:layout>
      <c:barChart>
        <c:barDir val="col"/>
        <c:grouping val="clustered"/>
        <c:varyColors val="0"/>
        <c:ser>
          <c:idx val="0"/>
          <c:order val="0"/>
          <c:spPr>
            <a:solidFill>
              <a:schemeClr val="bg1">
                <a:lumMod val="50000"/>
              </a:schemeClr>
            </a:solidFill>
            <a:ln>
              <a:noFill/>
            </a:ln>
            <a:effectLst/>
          </c:spPr>
          <c:invertIfNegative val="0"/>
          <c:val>
            <c:numRef>
              <c:f>Sheet1!$A$1:$A$2</c:f>
              <c:numCache>
                <c:formatCode>General</c:formatCode>
                <c:ptCount val="2"/>
                <c:pt idx="0">
                  <c:v>69</c:v>
                </c:pt>
                <c:pt idx="1">
                  <c:v>4</c:v>
                </c:pt>
              </c:numCache>
            </c:numRef>
          </c:val>
          <c:extLst>
            <c:ext xmlns:c16="http://schemas.microsoft.com/office/drawing/2014/chart" uri="{C3380CC4-5D6E-409C-BE32-E72D297353CC}">
              <c16:uniqueId val="{00000000-1E3D-084D-876B-4F2450608345}"/>
            </c:ext>
          </c:extLst>
        </c:ser>
        <c:dLbls>
          <c:showLegendKey val="0"/>
          <c:showVal val="0"/>
          <c:showCatName val="0"/>
          <c:showSerName val="0"/>
          <c:showPercent val="0"/>
          <c:showBubbleSize val="0"/>
        </c:dLbls>
        <c:gapWidth val="219"/>
        <c:overlap val="-27"/>
        <c:axId val="131217152"/>
        <c:axId val="131218784"/>
      </c:barChart>
      <c:catAx>
        <c:axId val="131217152"/>
        <c:scaling>
          <c:orientation val="minMax"/>
        </c:scaling>
        <c:delete val="1"/>
        <c:axPos val="b"/>
        <c:numFmt formatCode="General" sourceLinked="1"/>
        <c:majorTickMark val="none"/>
        <c:minorTickMark val="none"/>
        <c:tickLblPos val="nextTo"/>
        <c:crossAx val="131218784"/>
        <c:crosses val="autoZero"/>
        <c:auto val="1"/>
        <c:lblAlgn val="ctr"/>
        <c:lblOffset val="100"/>
        <c:noMultiLvlLbl val="0"/>
      </c:catAx>
      <c:valAx>
        <c:axId val="1312187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1217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BC469E-CE51-E640-A671-6B0E9D632D97}" type="datetimeFigureOut">
              <a:rPr lang="en-US" smtClean="0"/>
              <a:t>3/2/2020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81BBF-B44D-BF4F-9FE1-087CA544039E}" type="slidenum">
              <a:rPr lang="en-US" smtClean="0"/>
              <a:t>‹#›</a:t>
            </a:fld>
            <a:endParaRPr lang="en-US"/>
          </a:p>
        </p:txBody>
      </p:sp>
    </p:spTree>
    <p:extLst>
      <p:ext uri="{BB962C8B-B14F-4D97-AF65-F5344CB8AC3E}">
        <p14:creationId xmlns:p14="http://schemas.microsoft.com/office/powerpoint/2010/main" val="218164836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1</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826175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602910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13725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881113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202407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88057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1C3436E4-A890-B842-9D4E-191F22C218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0DC8D448-5B77-1547-A739-E5117CD49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84AE543C-BE62-B445-B99F-EC8806F10E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10B9035-F5BA-E44C-B70D-A03DFD3399D8}" type="slidenum">
              <a:rPr lang="en-US" altLang="en-US" smtClean="0"/>
              <a:pPr/>
              <a:t>19</a:t>
            </a:fld>
            <a:endParaRPr lang="en-US" altLang="en-US"/>
          </a:p>
        </p:txBody>
      </p:sp>
    </p:spTree>
    <p:extLst>
      <p:ext uri="{BB962C8B-B14F-4D97-AF65-F5344CB8AC3E}">
        <p14:creationId xmlns:p14="http://schemas.microsoft.com/office/powerpoint/2010/main" val="1559711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1C3436E4-A890-B842-9D4E-191F22C218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0DC8D448-5B77-1547-A739-E5117CD490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84AE543C-BE62-B445-B99F-EC8806F10E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10B9035-F5BA-E44C-B70D-A03DFD3399D8}" type="slidenum">
              <a:rPr lang="en-US" altLang="en-US" smtClean="0"/>
              <a:pPr/>
              <a:t>20</a:t>
            </a:fld>
            <a:endParaRPr lang="en-US" altLang="en-US"/>
          </a:p>
        </p:txBody>
      </p:sp>
    </p:spTree>
    <p:extLst>
      <p:ext uri="{BB962C8B-B14F-4D97-AF65-F5344CB8AC3E}">
        <p14:creationId xmlns:p14="http://schemas.microsoft.com/office/powerpoint/2010/main" val="280921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81BBF-B44D-BF4F-9FE1-087CA544039E}" type="slidenum">
              <a:rPr lang="en-US" smtClean="0"/>
              <a:t>21</a:t>
            </a:fld>
            <a:endParaRPr lang="en-US"/>
          </a:p>
        </p:txBody>
      </p:sp>
    </p:spTree>
    <p:extLst>
      <p:ext uri="{BB962C8B-B14F-4D97-AF65-F5344CB8AC3E}">
        <p14:creationId xmlns:p14="http://schemas.microsoft.com/office/powerpoint/2010/main" val="32197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B281BBF-B44D-BF4F-9FE1-087CA54403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354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81BBF-B44D-BF4F-9FE1-087CA544039E}" type="slidenum">
              <a:rPr lang="en-US" smtClean="0"/>
              <a:t>23</a:t>
            </a:fld>
            <a:endParaRPr lang="en-US"/>
          </a:p>
        </p:txBody>
      </p:sp>
    </p:spTree>
    <p:extLst>
      <p:ext uri="{BB962C8B-B14F-4D97-AF65-F5344CB8AC3E}">
        <p14:creationId xmlns:p14="http://schemas.microsoft.com/office/powerpoint/2010/main" val="247968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2</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770008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81BBF-B44D-BF4F-9FE1-087CA544039E}" type="slidenum">
              <a:rPr lang="en-US" smtClean="0"/>
              <a:t>24</a:t>
            </a:fld>
            <a:endParaRPr lang="en-US"/>
          </a:p>
        </p:txBody>
      </p:sp>
    </p:spTree>
    <p:extLst>
      <p:ext uri="{BB962C8B-B14F-4D97-AF65-F5344CB8AC3E}">
        <p14:creationId xmlns:p14="http://schemas.microsoft.com/office/powerpoint/2010/main" val="4153692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81BBF-B44D-BF4F-9FE1-087CA544039E}" type="slidenum">
              <a:rPr lang="en-US" smtClean="0"/>
              <a:t>25</a:t>
            </a:fld>
            <a:endParaRPr lang="en-US"/>
          </a:p>
        </p:txBody>
      </p:sp>
    </p:spTree>
    <p:extLst>
      <p:ext uri="{BB962C8B-B14F-4D97-AF65-F5344CB8AC3E}">
        <p14:creationId xmlns:p14="http://schemas.microsoft.com/office/powerpoint/2010/main" val="1702839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31750">
              <a:defRPr/>
            </a:pPr>
            <a:fld id="{BB2DA65C-56E1-4534-9629-5A4F258A1F58}" type="slidenum">
              <a:rPr lang="en-US">
                <a:solidFill>
                  <a:prstClr val="black"/>
                </a:solidFill>
                <a:latin typeface="Calibri"/>
              </a:rPr>
              <a:pPr defTabSz="931750">
                <a:defRPr/>
              </a:pPr>
              <a:t>26</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406400" y="696913"/>
            <a:ext cx="6197600" cy="348615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59813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77179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543806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202502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317754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772991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44508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505062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3</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21347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401012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194622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432751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589327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189308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094626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342289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715312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331583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51576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4</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504493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244442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645329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664866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398823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1221376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288683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409348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Janet Yowell</a:t>
            </a:r>
            <a:endParaRPr lang="en-US" baseline="0" dirty="0"/>
          </a:p>
          <a:p>
            <a:endParaRPr lang="en-US" baseline="0" dirty="0"/>
          </a:p>
          <a:p>
            <a:r>
              <a:rPr lang="en-US" b="1" dirty="0"/>
              <a:t>Activities: </a:t>
            </a:r>
            <a:r>
              <a:rPr lang="en-US" dirty="0"/>
              <a:t> SC develops Alliance website, information and document repository, implements a project management system (basecamp), and collaborates with all partners to ensure they have access to information and are able to contribute meaningfully to Alliance dialogue.            </a:t>
            </a:r>
          </a:p>
        </p:txBody>
      </p:sp>
    </p:spTree>
    <p:extLst>
      <p:ext uri="{BB962C8B-B14F-4D97-AF65-F5344CB8AC3E}">
        <p14:creationId xmlns:p14="http://schemas.microsoft.com/office/powerpoint/2010/main" val="403481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b="0" dirty="0"/>
              <a:t>Presenter: Janet Yowell</a:t>
            </a:r>
          </a:p>
          <a:p>
            <a:endParaRPr lang="en-US" b="1" dirty="0"/>
          </a:p>
          <a:p>
            <a:r>
              <a:rPr lang="en-US" b="1" dirty="0"/>
              <a:t>Activities:</a:t>
            </a:r>
            <a:r>
              <a:rPr lang="en-US" dirty="0"/>
              <a:t>  GS works with partners to schedule regional activities and annual convenings.</a:t>
            </a:r>
          </a:p>
        </p:txBody>
      </p:sp>
    </p:spTree>
    <p:extLst>
      <p:ext uri="{BB962C8B-B14F-4D97-AF65-F5344CB8AC3E}">
        <p14:creationId xmlns:p14="http://schemas.microsoft.com/office/powerpoint/2010/main" val="737453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b="0" dirty="0"/>
              <a:t>Presenter: Janet Yowell</a:t>
            </a:r>
          </a:p>
          <a:p>
            <a:endParaRPr lang="en-US" b="1"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b="1" dirty="0"/>
              <a:t>Activities: </a:t>
            </a:r>
            <a:r>
              <a:rPr lang="en-US" sz="1200" kern="1200" dirty="0">
                <a:solidFill>
                  <a:schemeClr val="tx1"/>
                </a:solidFill>
                <a:effectLst/>
                <a:latin typeface="+mn-lt"/>
                <a:ea typeface="+mn-ea"/>
                <a:cs typeface="+mn-cs"/>
              </a:rPr>
              <a:t>Hubs support college implementation and participation in PD and other networking opportunities    </a:t>
            </a:r>
          </a:p>
        </p:txBody>
      </p:sp>
    </p:spTree>
    <p:extLst>
      <p:ext uri="{BB962C8B-B14F-4D97-AF65-F5344CB8AC3E}">
        <p14:creationId xmlns:p14="http://schemas.microsoft.com/office/powerpoint/2010/main" val="140147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5</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803417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Janet Yowell</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b="1" dirty="0"/>
              <a:t>Activities:</a:t>
            </a:r>
            <a:r>
              <a:rPr lang="en-US" dirty="0"/>
              <a:t>  GS and Coordination Hubs provide individual college-level support for model implementation as necessary. GS trains and coordinates the work of all student support specialists.</a:t>
            </a:r>
          </a:p>
          <a:p>
            <a:r>
              <a:rPr lang="en-US" dirty="0" err="1"/>
              <a:t>resenters</a:t>
            </a:r>
            <a:r>
              <a:rPr lang="en-US" dirty="0"/>
              <a:t>: </a:t>
            </a:r>
            <a:r>
              <a:rPr lang="en-US" baseline="0" dirty="0"/>
              <a:t>Jim Zoval</a:t>
            </a:r>
            <a:endParaRPr lang="en-US" dirty="0"/>
          </a:p>
        </p:txBody>
      </p:sp>
    </p:spTree>
    <p:extLst>
      <p:ext uri="{BB962C8B-B14F-4D97-AF65-F5344CB8AC3E}">
        <p14:creationId xmlns:p14="http://schemas.microsoft.com/office/powerpoint/2010/main" val="3721928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Janet Yowell</a:t>
            </a:r>
          </a:p>
          <a:p>
            <a:endParaRPr lang="en-US" baseline="0"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b="1" dirty="0"/>
              <a:t>Activity:</a:t>
            </a:r>
            <a:r>
              <a:rPr lang="en-US" dirty="0"/>
              <a:t>  SJECCD’s Center for Economic Mobility and Stanford’s </a:t>
            </a:r>
            <a:r>
              <a:rPr lang="en-US" dirty="0" err="1"/>
              <a:t>youcubed</a:t>
            </a:r>
            <a:r>
              <a:rPr lang="en-US" dirty="0"/>
              <a:t> program provide professional development for faculty and counselors</a:t>
            </a:r>
          </a:p>
          <a:p>
            <a:endParaRPr lang="en-US" dirty="0"/>
          </a:p>
        </p:txBody>
      </p:sp>
    </p:spTree>
    <p:extLst>
      <p:ext uri="{BB962C8B-B14F-4D97-AF65-F5344CB8AC3E}">
        <p14:creationId xmlns:p14="http://schemas.microsoft.com/office/powerpoint/2010/main" val="2911841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655337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651513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Goals and Audiences for the External Evaluation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see four types of audiences for the external evaluation findings.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STEM Core Alliance needs formative findings to support continuous improvement and network growth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approach and findings from evaluating a large-scale collaborative change initiative to broaden participation in STEM can help build knowledge in the NSF INCLUDES community and among others interested in BP / advancing equity and access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envision partnering with STEM Core to share combined findings (from the external eval and the Alliance’s own research) with these last two audiences</a:t>
            </a:r>
          </a:p>
          <a:p>
            <a:endParaRPr lang="en-US" dirty="0"/>
          </a:p>
        </p:txBody>
      </p:sp>
    </p:spTree>
    <p:extLst>
      <p:ext uri="{BB962C8B-B14F-4D97-AF65-F5344CB8AC3E}">
        <p14:creationId xmlns:p14="http://schemas.microsoft.com/office/powerpoint/2010/main" val="124757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Goals and Audiences for the External Evaluation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see four types of audiences for the external evaluation findings.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STEM Core Alliance needs formative findings to support continuous improvement and network growth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approach and findings from evaluating a large-scale collaborative change initiative to broaden participation in STEM can help build knowledge in the NSF INCLUDES community and among others interested in BP / advancing equity and access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envision partnering with STEM Core to share combined findings (from the external eval and the Alliance’s own research) with these last two audiences</a:t>
            </a:r>
          </a:p>
          <a:p>
            <a:endParaRPr lang="en-US" dirty="0"/>
          </a:p>
        </p:txBody>
      </p:sp>
    </p:spTree>
    <p:extLst>
      <p:ext uri="{BB962C8B-B14F-4D97-AF65-F5344CB8AC3E}">
        <p14:creationId xmlns:p14="http://schemas.microsoft.com/office/powerpoint/2010/main" val="10747223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Evaluation Questions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evaluation questions address (1) the model, (2) how the model scales, and (3) how the networked improvement community approach used to enrich and extend the model serves the project’s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questions are closely related, with dovetailing data sources and indicators. For example, resources to support sustainability at participating community colleges are part of site variation (EQ1), as well as a support for scale (EQ2) and may support network growth and health (EQ3). Similarly, we will account for variation in the ways each regional hub supports a subset of community colleges as part of characterizing implementation across sites, while in EQ3 (network growth and health), we will more deeply explore the hubs’ strategies in supporting continuous improvement for a set of network nodes.  In this way, answering the first question lays some of the groundwork for responding to the other two questions.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[INTERNAL NOTE: This question originally asked about how the </a:t>
            </a:r>
            <a:r>
              <a:rPr lang="en-US" sz="1200" u="sng" kern="1200" dirty="0">
                <a:solidFill>
                  <a:schemeClr val="tx1"/>
                </a:solidFill>
                <a:effectLst/>
                <a:latin typeface="+mn-lt"/>
                <a:ea typeface="+mn-ea"/>
                <a:cs typeface="+mn-cs"/>
              </a:rPr>
              <a:t>network</a:t>
            </a:r>
            <a:r>
              <a:rPr lang="en-US" sz="1200" kern="1200" dirty="0">
                <a:solidFill>
                  <a:schemeClr val="tx1"/>
                </a:solidFill>
                <a:effectLst/>
                <a:latin typeface="+mn-lt"/>
                <a:ea typeface="+mn-ea"/>
                <a:cs typeface="+mn-cs"/>
              </a:rPr>
              <a:t> scaled but I think it works much better to ask how the </a:t>
            </a:r>
            <a:r>
              <a:rPr lang="en-US" sz="1200" u="sng"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scales, since the model is the ed intervention (making the Coburn frame fit better) and since EQ3 is about network growth and health.]</a:t>
            </a:r>
          </a:p>
          <a:p>
            <a:endParaRPr lang="en-US" dirty="0"/>
          </a:p>
        </p:txBody>
      </p:sp>
    </p:spTree>
    <p:extLst>
      <p:ext uri="{BB962C8B-B14F-4D97-AF65-F5344CB8AC3E}">
        <p14:creationId xmlns:p14="http://schemas.microsoft.com/office/powerpoint/2010/main" val="2976949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Question 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answer this question, are studying and characterizing variation in the STEM Core model that Jim described earlier [recap it] across participating colleges.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includes investigation of supports and barriers to full implementation as well as trying to capture what we might consider “productive variation” or innovation.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are also considering the presence and nature of culturally responsive approaches and growth-mindset perspective in serving under-prepared students and students from groups underrepresented in STEM.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part of this descriptive exercise, we are also gathering data on implementation that will help us respond to the next two questions, such as contextual factors that support sustainability (alignment of model to institutional needs, resources from other sources)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are examples of indicators associated with this question. [PROVIDE FULL LIST IN HANDOUT?]</a:t>
            </a:r>
          </a:p>
          <a:p>
            <a:endParaRPr lang="en-US" dirty="0"/>
          </a:p>
        </p:txBody>
      </p:sp>
    </p:spTree>
    <p:extLst>
      <p:ext uri="{BB962C8B-B14F-4D97-AF65-F5344CB8AC3E}">
        <p14:creationId xmlns:p14="http://schemas.microsoft.com/office/powerpoint/2010/main" val="1446272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Question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question takes the STEM Core model as an education intervention and examines scale generally using the elements and definitions proposed by Coburn (2003).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answer it, we will consider some Q1 findings through a different analytic lens, and also collect and analyze some different data. We will draw on Q1 findings regarding the influence of STEM Core PD on changes in attitudes and practice [PD being an element of the model] but focus more here on change over time, examining things like the degree to which CCs institutionalize the model, as evidenced by policy and practice to support it, use of the model to address other STEM BP or related challenges, and faculty and counselors becoming proponents of the PD principles (growth mindset, culturally responsive practices). </a:t>
            </a:r>
          </a:p>
          <a:p>
            <a:endParaRPr lang="en-US" dirty="0"/>
          </a:p>
        </p:txBody>
      </p:sp>
    </p:spTree>
    <p:extLst>
      <p:ext uri="{BB962C8B-B14F-4D97-AF65-F5344CB8AC3E}">
        <p14:creationId xmlns:p14="http://schemas.microsoft.com/office/powerpoint/2010/main" val="7869896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Question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question focuses on how the Alliance enacts its networked improvement community, examining aspects including:</a:t>
            </a:r>
          </a:p>
          <a:p>
            <a:pPr lvl="0"/>
            <a:r>
              <a:rPr lang="en-US" sz="1200" kern="1200" dirty="0">
                <a:solidFill>
                  <a:schemeClr val="tx1"/>
                </a:solidFill>
                <a:effectLst/>
                <a:latin typeface="+mn-lt"/>
                <a:ea typeface="+mn-ea"/>
                <a:cs typeface="+mn-cs"/>
              </a:rPr>
              <a:t>Presence and nature of improvement cycles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**overall network growth (gain as well as loss of nodes, partners)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network leadership strategies on the part of the Alliance, hubs, and other emerging leaders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nature of network node contributions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of improvement infrastructure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changes in implementation / strategy resulting from improvement cycles</a:t>
            </a:r>
          </a:p>
          <a:p>
            <a:endParaRPr lang="en-US" dirty="0"/>
          </a:p>
        </p:txBody>
      </p:sp>
    </p:spTree>
    <p:extLst>
      <p:ext uri="{BB962C8B-B14F-4D97-AF65-F5344CB8AC3E}">
        <p14:creationId xmlns:p14="http://schemas.microsoft.com/office/powerpoint/2010/main" val="69815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6</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589087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Data sources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collaboration with STEM Core, we will rely on:</a:t>
            </a:r>
          </a:p>
          <a:p>
            <a:pPr lvl="0"/>
            <a:r>
              <a:rPr lang="en-US" sz="1200" kern="1200" dirty="0">
                <a:solidFill>
                  <a:schemeClr val="tx1"/>
                </a:solidFill>
                <a:effectLst/>
                <a:latin typeface="+mn-lt"/>
                <a:ea typeface="+mn-ea"/>
                <a:cs typeface="+mn-cs"/>
              </a:rPr>
              <a:t>data from a Student Support Specialist survey, administered to every site [ANNUALLY?] that provides data on implementation characteristics</a:t>
            </a:r>
          </a:p>
          <a:p>
            <a:pPr lvl="0"/>
            <a:r>
              <a:rPr lang="en-US" sz="1200" kern="1200" dirty="0">
                <a:solidFill>
                  <a:schemeClr val="tx1"/>
                </a:solidFill>
                <a:effectLst/>
                <a:latin typeface="+mn-lt"/>
                <a:ea typeface="+mn-ea"/>
                <a:cs typeface="+mn-cs"/>
              </a:rPr>
              <a:t>analysis of student outcomes data</a:t>
            </a:r>
          </a:p>
          <a:p>
            <a:pPr lvl="0"/>
            <a:r>
              <a:rPr lang="en-US" sz="1200" kern="1200" dirty="0">
                <a:solidFill>
                  <a:schemeClr val="tx1"/>
                </a:solidFill>
                <a:effectLst/>
                <a:latin typeface="+mn-lt"/>
                <a:ea typeface="+mn-ea"/>
                <a:cs typeface="+mn-cs"/>
              </a:rPr>
              <a:t>PD participant survey data</a:t>
            </a:r>
          </a:p>
          <a:p>
            <a:pPr lvl="0"/>
            <a:r>
              <a:rPr lang="en-US" sz="1200" kern="1200" dirty="0">
                <a:solidFill>
                  <a:schemeClr val="tx1"/>
                </a:solidFill>
                <a:effectLst/>
                <a:latin typeface="+mn-lt"/>
                <a:ea typeface="+mn-ea"/>
                <a:cs typeface="+mn-cs"/>
              </a:rPr>
              <a:t>Convening participant survey data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other main data sources are interviews (with Alliance leaders; with community college participants, including focus groups with students; with industry / workforce partners) and observation (at community colleges during site visits and at hub and Alliance meetings)</a:t>
            </a:r>
          </a:p>
          <a:p>
            <a:endParaRPr lang="en-US" dirty="0"/>
          </a:p>
        </p:txBody>
      </p:sp>
    </p:spTree>
    <p:extLst>
      <p:ext uri="{BB962C8B-B14F-4D97-AF65-F5344CB8AC3E}">
        <p14:creationId xmlns:p14="http://schemas.microsoft.com/office/powerpoint/2010/main" val="3408296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kern="1200" dirty="0">
                <a:solidFill>
                  <a:schemeClr val="tx1"/>
                </a:solidFill>
                <a:effectLst/>
                <a:latin typeface="+mn-lt"/>
                <a:ea typeface="+mn-ea"/>
                <a:cs typeface="+mn-cs"/>
              </a:rPr>
              <a:t>Completed 31 interviews, most conducted during 5 site visits:</a:t>
            </a:r>
          </a:p>
          <a:p>
            <a:pPr lvl="0"/>
            <a:r>
              <a:rPr lang="en-US" sz="1200" kern="1200" dirty="0">
                <a:solidFill>
                  <a:schemeClr val="tx1"/>
                </a:solidFill>
                <a:effectLst/>
                <a:latin typeface="+mn-lt"/>
                <a:ea typeface="+mn-ea"/>
                <a:cs typeface="+mn-cs"/>
              </a:rPr>
              <a:t>14 with Pacific NW Hub CCs and partners</a:t>
            </a:r>
          </a:p>
          <a:p>
            <a:pPr lvl="0"/>
            <a:r>
              <a:rPr lang="en-US" sz="1200" kern="1200" dirty="0">
                <a:solidFill>
                  <a:schemeClr val="tx1"/>
                </a:solidFill>
                <a:effectLst/>
                <a:latin typeface="+mn-lt"/>
                <a:ea typeface="+mn-ea"/>
                <a:cs typeface="+mn-cs"/>
              </a:rPr>
              <a:t>7 with DC Metro Hub partners (at 2 CCs, workforce partner)</a:t>
            </a:r>
          </a:p>
          <a:p>
            <a:pPr lvl="0"/>
            <a:r>
              <a:rPr lang="en-US" sz="1200" kern="1200" dirty="0">
                <a:solidFill>
                  <a:schemeClr val="tx1"/>
                </a:solidFill>
                <a:effectLst/>
                <a:latin typeface="+mn-lt"/>
                <a:ea typeface="+mn-ea"/>
                <a:cs typeface="+mn-cs"/>
              </a:rPr>
              <a:t>4 with 2 SoCal Hub CCs</a:t>
            </a:r>
          </a:p>
          <a:p>
            <a:pPr lvl="0"/>
            <a:r>
              <a:rPr lang="en-US" sz="1200" kern="1200" dirty="0">
                <a:solidFill>
                  <a:schemeClr val="tx1"/>
                </a:solidFill>
                <a:effectLst/>
                <a:latin typeface="+mn-lt"/>
                <a:ea typeface="+mn-ea"/>
                <a:cs typeface="+mn-cs"/>
              </a:rPr>
              <a:t>A few with STEM Core Alliance leadership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Conducted observations at:</a:t>
            </a:r>
          </a:p>
          <a:p>
            <a:pPr lvl="0"/>
            <a:r>
              <a:rPr lang="en-US" sz="1200" kern="1200" dirty="0">
                <a:solidFill>
                  <a:schemeClr val="tx1"/>
                </a:solidFill>
                <a:effectLst/>
                <a:latin typeface="+mn-lt"/>
                <a:ea typeface="+mn-ea"/>
                <a:cs typeface="+mn-cs"/>
              </a:rPr>
              <a:t>Site visits (of courses)</a:t>
            </a:r>
          </a:p>
          <a:p>
            <a:pPr lvl="0"/>
            <a:r>
              <a:rPr lang="en-US" sz="1200" kern="1200" dirty="0">
                <a:solidFill>
                  <a:schemeClr val="tx1"/>
                </a:solidFill>
                <a:effectLst/>
                <a:latin typeface="+mn-lt"/>
                <a:ea typeface="+mn-ea"/>
                <a:cs typeface="+mn-cs"/>
              </a:rPr>
              <a:t>A few PD meetings [ADD DETAILS]</a:t>
            </a:r>
          </a:p>
          <a:p>
            <a:pPr lvl="0"/>
            <a:r>
              <a:rPr lang="en-US" sz="1200" kern="1200" dirty="0">
                <a:solidFill>
                  <a:schemeClr val="tx1"/>
                </a:solidFill>
                <a:effectLst/>
                <a:latin typeface="+mn-lt"/>
                <a:ea typeface="+mn-ea"/>
                <a:cs typeface="+mn-cs"/>
              </a:rPr>
              <a:t>A few hub meetings</a:t>
            </a:r>
          </a:p>
          <a:p>
            <a:pPr lvl="0"/>
            <a:r>
              <a:rPr lang="en-US" sz="1200" kern="1200" dirty="0">
                <a:solidFill>
                  <a:schemeClr val="tx1"/>
                </a:solidFill>
                <a:effectLst/>
                <a:latin typeface="+mn-lt"/>
                <a:ea typeface="+mn-ea"/>
                <a:cs typeface="+mn-cs"/>
              </a:rPr>
              <a:t>One national Alliance meeting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shared two analysis memos from site visits with the team via Basecamp and have shared preliminary findings in our annual report in September and are now developing the coding scheme to analyze interview and observation data gathered thus far. </a:t>
            </a:r>
          </a:p>
          <a:p>
            <a:endParaRPr lang="en-US" dirty="0"/>
          </a:p>
        </p:txBody>
      </p:sp>
    </p:spTree>
    <p:extLst>
      <p:ext uri="{BB962C8B-B14F-4D97-AF65-F5344CB8AC3E}">
        <p14:creationId xmlns:p14="http://schemas.microsoft.com/office/powerpoint/2010/main" val="2615886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Developing a detailed evaluation plan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Partly based on what the team learned in Year 1, and partly occasioned by our change in evaluation lead, we’ve been refining the proposed evaluation approach into a detailed evaluation plan.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We’re working with STEM Core to gather some background information that will help us develop a clearer sampling strategy for site visits and interviews, including the optimal range of implementation stages we can productively visit, and criteria for identifying a subset of sites and participants for annual interviews. So, while I can tell you how many interviews we’ve completed, I’m not yet in a position to say what portion of a total this reflects, nor which of these we plan to follow up with or when.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also be able to review results from the Student Support Specialist survey within a few weeks.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[INTERNAL NOTE: I can say more about challenges or save that for Q&amp;A, for instance our misfires in reaching out to sites that aren’t yet implementing, miscommunication around the timing of meetings or lack of timely invites. </a:t>
            </a:r>
          </a:p>
          <a:p>
            <a:endParaRPr lang="en-US" dirty="0"/>
          </a:p>
        </p:txBody>
      </p:sp>
    </p:spTree>
    <p:extLst>
      <p:ext uri="{BB962C8B-B14F-4D97-AF65-F5344CB8AC3E}">
        <p14:creationId xmlns:p14="http://schemas.microsoft.com/office/powerpoint/2010/main" val="4090288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b="1" kern="1200" dirty="0">
                <a:solidFill>
                  <a:schemeClr val="tx1"/>
                </a:solidFill>
                <a:effectLst/>
                <a:latin typeface="+mn-lt"/>
                <a:ea typeface="+mn-ea"/>
                <a:cs typeface="+mn-cs"/>
              </a:rPr>
              <a:t>Opening stronger communication lines between Alliance leadership and evaluation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Close communication is particularly key given the interdependence  built into our role – of contributing to a continuous improvement process we’re also studying, and of drawing on Alliance research and analysis in the evaluation.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discussing the draft evaluation plan, we are working with STEM Core to understand what kinds of formative feedback they would find most helpful, and to ensure the design and deliverable dates and types align with their information needs. </a:t>
            </a:r>
          </a:p>
          <a:p>
            <a:r>
              <a:rPr lang="en-US" sz="120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38518184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kern="1200" dirty="0">
                <a:solidFill>
                  <a:schemeClr val="tx1"/>
                </a:solidFill>
                <a:effectLst/>
                <a:latin typeface="+mn-lt"/>
                <a:ea typeface="+mn-ea"/>
                <a:cs typeface="+mn-cs"/>
              </a:rPr>
              <a:t>Related to our first evaluation question, ere are some of the ways implementation varies site to site, based on preliminary review of site visit data, and what we think drives local variation. [Talk through slide – drawn from SRI’s annual report, table on p. 13]</a:t>
            </a:r>
          </a:p>
          <a:p>
            <a:endParaRPr lang="en-US" dirty="0"/>
          </a:p>
        </p:txBody>
      </p:sp>
    </p:spTree>
    <p:extLst>
      <p:ext uri="{BB962C8B-B14F-4D97-AF65-F5344CB8AC3E}">
        <p14:creationId xmlns:p14="http://schemas.microsoft.com/office/powerpoint/2010/main" val="31225784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kern="1200" dirty="0">
                <a:solidFill>
                  <a:schemeClr val="tx1"/>
                </a:solidFill>
                <a:effectLst/>
                <a:latin typeface="+mn-lt"/>
                <a:ea typeface="+mn-ea"/>
                <a:cs typeface="+mn-cs"/>
              </a:rPr>
              <a:t>[Talk through slide, drawn from annual report]</a:t>
            </a:r>
          </a:p>
          <a:p>
            <a:endParaRPr lang="en-US" dirty="0"/>
          </a:p>
        </p:txBody>
      </p:sp>
    </p:spTree>
    <p:extLst>
      <p:ext uri="{BB962C8B-B14F-4D97-AF65-F5344CB8AC3E}">
        <p14:creationId xmlns:p14="http://schemas.microsoft.com/office/powerpoint/2010/main" val="25180345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 Kea</a:t>
            </a:r>
          </a:p>
          <a:p>
            <a:endParaRPr lang="en-US" dirty="0"/>
          </a:p>
          <a:p>
            <a:r>
              <a:rPr lang="en-US" sz="1200" kern="1200" dirty="0">
                <a:solidFill>
                  <a:schemeClr val="tx1"/>
                </a:solidFill>
                <a:effectLst/>
                <a:latin typeface="+mn-lt"/>
                <a:ea typeface="+mn-ea"/>
                <a:cs typeface="+mn-cs"/>
              </a:rPr>
              <a:t>[Talk through slide, drawn from annual report]</a:t>
            </a:r>
          </a:p>
          <a:p>
            <a:endParaRPr lang="en-US" dirty="0"/>
          </a:p>
        </p:txBody>
      </p:sp>
    </p:spTree>
    <p:extLst>
      <p:ext uri="{BB962C8B-B14F-4D97-AF65-F5344CB8AC3E}">
        <p14:creationId xmlns:p14="http://schemas.microsoft.com/office/powerpoint/2010/main" val="4256749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778051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8054397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47342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7</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5320098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3232184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522423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2498560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81BBF-B44D-BF4F-9FE1-087CA544039E}" type="slidenum">
              <a:rPr lang="en-US" smtClean="0"/>
              <a:t>77</a:t>
            </a:fld>
            <a:endParaRPr lang="en-US"/>
          </a:p>
        </p:txBody>
      </p:sp>
    </p:spTree>
    <p:extLst>
      <p:ext uri="{BB962C8B-B14F-4D97-AF65-F5344CB8AC3E}">
        <p14:creationId xmlns:p14="http://schemas.microsoft.com/office/powerpoint/2010/main" val="15735392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81BBF-B44D-BF4F-9FE1-087CA544039E}" type="slidenum">
              <a:rPr lang="en-US" smtClean="0"/>
              <a:t>78</a:t>
            </a:fld>
            <a:endParaRPr lang="en-US"/>
          </a:p>
        </p:txBody>
      </p:sp>
    </p:spTree>
    <p:extLst>
      <p:ext uri="{BB962C8B-B14F-4D97-AF65-F5344CB8AC3E}">
        <p14:creationId xmlns:p14="http://schemas.microsoft.com/office/powerpoint/2010/main" val="294564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DA65C-56E1-4534-9629-5A4F258A1F58}" type="slidenum">
              <a:rPr lang="en-US">
                <a:solidFill>
                  <a:prstClr val="black"/>
                </a:solidFill>
                <a:latin typeface="Calibri"/>
              </a:rPr>
              <a:pPr/>
              <a:t>8</a:t>
            </a:fld>
            <a:endParaRPr lang="en-US" dirty="0">
              <a:solidFill>
                <a:prstClr val="black"/>
              </a:solidFill>
              <a:latin typeface="Calibri"/>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531914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B2DA65C-56E1-4534-9629-5A4F258A1F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8786" name="Rectangle 2"/>
          <p:cNvSpPr>
            <a:spLocks noGrp="1" noRot="1" noChangeAspect="1" noChangeArrowheads="1" noTextEdit="1"/>
          </p:cNvSpPr>
          <p:nvPr>
            <p:ph type="sldImg"/>
          </p:nvPr>
        </p:nvSpPr>
        <p:spPr>
          <a:xfrm>
            <a:off x="381000" y="685800"/>
            <a:ext cx="6096000" cy="3429000"/>
          </a:xfrm>
          <a:ln/>
        </p:spPr>
      </p:sp>
      <p:sp>
        <p:nvSpPr>
          <p:cNvPr id="2678787" name="Rectangle 3"/>
          <p:cNvSpPr>
            <a:spLocks noGrp="1" noChangeArrowheads="1"/>
          </p:cNvSpPr>
          <p:nvPr>
            <p:ph type="body" idx="1"/>
          </p:nvPr>
        </p:nvSpPr>
        <p:spPr/>
        <p:txBody>
          <a:bodyPr/>
          <a:lstStyle/>
          <a:p>
            <a:r>
              <a:rPr lang="en-US" dirty="0"/>
              <a:t>Presenters: </a:t>
            </a:r>
            <a:r>
              <a:rPr lang="en-US" baseline="0" dirty="0"/>
              <a:t>Jim Zoval</a:t>
            </a:r>
            <a:endParaRPr lang="en-US" dirty="0"/>
          </a:p>
        </p:txBody>
      </p:sp>
    </p:spTree>
    <p:extLst>
      <p:ext uri="{BB962C8B-B14F-4D97-AF65-F5344CB8AC3E}">
        <p14:creationId xmlns:p14="http://schemas.microsoft.com/office/powerpoint/2010/main" val="45130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F7A7-0A8E-C541-8C54-686A17B217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3E0AA4-963F-D246-B482-F2E28E63DAE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65BD7-96E5-6643-8EEF-E92C946DBCA2}"/>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6568B363-47A9-4540-B393-FAE711D2F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27962-18F4-5F49-AC00-CD0813890968}"/>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20354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CB88-7B28-2341-93D1-9A8CCCB1D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B07C91-5020-254A-991C-9C3EEC40E4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24D4F-2CD3-5445-A772-BA858BAF4614}"/>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468972E7-1E18-FE43-A184-6144F4D12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00FE6-A6BA-914C-8753-CF34FF21B270}"/>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73571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909B0D-F5C1-AA49-8595-ED28B88A016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721806-6DEA-D344-A0F5-1F69A642A75D}"/>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566A0-4F65-2B44-81BA-CBE5D1AF887C}"/>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E77589A0-5947-8D45-983A-2F9A9E797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0F94-DBBD-334B-B2D6-C1CD2786F621}"/>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1995019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28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22061DE-552F-42C1-A90F-346C486EB1BC}" type="datetime12">
              <a:rPr lang="en-US">
                <a:solidFill>
                  <a:srgbClr val="FFFFFF"/>
                </a:solidFill>
                <a:latin typeface="Times New Roman"/>
              </a:rPr>
              <a:pPr/>
              <a:t>11:02 AM</a:t>
            </a:fld>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8156CF24-3992-4C24-B5BB-803A85CEE1B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72827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9253B03-8615-4EAF-97C3-14FFBC5A7348}" type="datetime12">
              <a:rPr lang="en-US">
                <a:solidFill>
                  <a:srgbClr val="FFFFFF"/>
                </a:solidFill>
                <a:latin typeface="Times New Roman"/>
              </a:rPr>
              <a:pPr/>
              <a:t>11:02 AM</a:t>
            </a:fld>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F2996E0F-0E12-4894-9C41-695BB4DB04BE}"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121259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lvl1pPr>
            <a:lvl2pPr marL="609570" indent="0">
              <a:buNone/>
              <a:defRPr sz="2400"/>
            </a:lvl2pPr>
            <a:lvl3pPr marL="1219140" indent="0">
              <a:buNone/>
              <a:defRPr sz="2100"/>
            </a:lvl3pPr>
            <a:lvl4pPr marL="1828709" indent="0">
              <a:buNone/>
              <a:defRPr sz="1900"/>
            </a:lvl4pPr>
            <a:lvl5pPr marL="2438278" indent="0">
              <a:buNone/>
              <a:defRPr sz="1900"/>
            </a:lvl5pPr>
            <a:lvl6pPr marL="3047848" indent="0">
              <a:buNone/>
              <a:defRPr sz="1900"/>
            </a:lvl6pPr>
            <a:lvl7pPr marL="3657418" indent="0">
              <a:buNone/>
              <a:defRPr sz="1900"/>
            </a:lvl7pPr>
            <a:lvl8pPr marL="4266987" indent="0">
              <a:buNone/>
              <a:defRPr sz="1900"/>
            </a:lvl8pPr>
            <a:lvl9pPr marL="4876557" indent="0">
              <a:buNone/>
              <a:defRPr sz="19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E91EFAD-695C-451A-B3F6-32C100727E28}" type="datetime12">
              <a:rPr lang="en-US">
                <a:solidFill>
                  <a:srgbClr val="FFFFFF"/>
                </a:solidFill>
                <a:latin typeface="Times New Roman"/>
              </a:rPr>
              <a:pPr/>
              <a:t>11:02 AM</a:t>
            </a:fld>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24BD1570-2EE7-4CB8-9AC0-586E91023C7D}"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74803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31333" y="1243013"/>
            <a:ext cx="5080000" cy="4114800"/>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4533" y="1243013"/>
            <a:ext cx="5080000" cy="4114800"/>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CA462BF-EC58-4096-8087-6BA4E5809012}" type="datetime12">
              <a:rPr lang="en-US">
                <a:solidFill>
                  <a:srgbClr val="FFFFFF"/>
                </a:solidFill>
                <a:latin typeface="Times New Roman"/>
              </a:rPr>
              <a:pPr/>
              <a:t>11:02 AM</a:t>
            </a:fld>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4B37A502-1BDE-4EB2-B9C8-5E22A1B1D2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988250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E88C0F62-8CE7-4DF1-89F7-F338066E9AC5}" type="datetime12">
              <a:rPr lang="en-US">
                <a:solidFill>
                  <a:srgbClr val="FFFFFF"/>
                </a:solidFill>
                <a:latin typeface="Times New Roman"/>
              </a:rPr>
              <a:pPr/>
              <a:t>11:02 AM</a:t>
            </a:fld>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482FCA1C-2F6C-4684-9EA6-7A8D71113C0F}"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932081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D64F5A8-6F0A-4A1D-8CC2-47AE1A0608EB}" type="datetime12">
              <a:rPr lang="en-US">
                <a:solidFill>
                  <a:srgbClr val="FFFFFF"/>
                </a:solidFill>
                <a:latin typeface="Times New Roman"/>
              </a:rPr>
              <a:pPr/>
              <a:t>11:02 AM</a:t>
            </a:fld>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E6BC1E0-20A0-4A80-8935-2FDA3266F5A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50568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5C301D9-9C09-4CB2-89D9-CCC2B9C37FA1}" type="datetime12">
              <a:rPr lang="en-US">
                <a:solidFill>
                  <a:srgbClr val="FFFFFF"/>
                </a:solidFill>
                <a:latin typeface="Times New Roman"/>
              </a:rPr>
              <a:pPr/>
              <a:t>11:02 AM</a:t>
            </a:fld>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045425E9-3E4B-45AB-9FC5-E6D01A8F0E0E}"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183231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5521"/>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C5B6A2C-4B46-489F-81E1-EADA92C3D448}" type="datetime12">
              <a:rPr lang="en-US">
                <a:solidFill>
                  <a:srgbClr val="FFFFFF"/>
                </a:solidFill>
                <a:latin typeface="Times New Roman"/>
              </a:rPr>
              <a:pPr/>
              <a:t>11:02 AM</a:t>
            </a:fld>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1AB8499-E5DB-46AF-887D-519A03D5A66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19940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ED05-BEC9-5F4B-A954-875B951A5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C503C-605F-EE41-A5C6-B4BB5DF9F1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1CEC1-C286-BB4A-A020-86719C3D8107}"/>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A807ABAE-9828-5F4C-A599-6656EEF1E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9CE7A-38DC-AB4A-9153-65160A70A56C}"/>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3055728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US"/>
          </a:p>
        </p:txBody>
      </p:sp>
      <p:sp>
        <p:nvSpPr>
          <p:cNvPr id="4" name="Text Placeholder 3"/>
          <p:cNvSpPr>
            <a:spLocks noGrp="1"/>
          </p:cNvSpPr>
          <p:nvPr>
            <p:ph type="body" sz="half" idx="2"/>
          </p:nvPr>
        </p:nvSpPr>
        <p:spPr>
          <a:xfrm>
            <a:off x="2389717" y="5369807"/>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A2A9C3C-5163-46C4-8EDB-6E7F4D6053B2}" type="datetime12">
              <a:rPr lang="en-US">
                <a:solidFill>
                  <a:srgbClr val="FFFFFF"/>
                </a:solidFill>
                <a:latin typeface="Times New Roman"/>
              </a:rPr>
              <a:pPr/>
              <a:t>11:02 AM</a:t>
            </a:fld>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27104FB-637E-4505-932C-2F31538337A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003308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BCD538D-516E-42BE-90C8-F1642A967014}" type="datetime12">
              <a:rPr lang="en-US">
                <a:solidFill>
                  <a:srgbClr val="FFFFFF"/>
                </a:solidFill>
                <a:latin typeface="Times New Roman"/>
              </a:rPr>
              <a:pPr/>
              <a:t>11:02 AM</a:t>
            </a:fld>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1D7E6AB-AF6E-47E7-949A-7D78343CDC92}"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09262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41" y="0"/>
            <a:ext cx="2595033" cy="5357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59" y="0"/>
            <a:ext cx="7581900" cy="5357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701B7E-A069-4053-BB4F-6EEEAE02C342}" type="datetime12">
              <a:rPr lang="en-US">
                <a:solidFill>
                  <a:srgbClr val="FFFFFF"/>
                </a:solidFill>
                <a:latin typeface="Times New Roman"/>
              </a:rPr>
              <a:pPr/>
              <a:t>11:02 AM</a:t>
            </a:fld>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B957F074-2C68-4779-A554-EA837DF75C55}"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04262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0"/>
            <a:ext cx="10380133" cy="5357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fld id="{94137D8A-AD89-4967-8319-4C55C64EF1DF}" type="datetime12">
              <a:rPr lang="en-US">
                <a:solidFill>
                  <a:srgbClr val="FFFFFF"/>
                </a:solidFill>
                <a:latin typeface="Times New Roman"/>
              </a:rPr>
              <a:pPr/>
              <a:t>11:02 AM</a:t>
            </a:fld>
            <a:endParaRPr lang="en-US">
              <a:solidFill>
                <a:srgbClr val="FFFFFF"/>
              </a:solidFill>
              <a:latin typeface="Times New Roman"/>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4874E695-6EB7-4890-8FF3-15D84212149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915039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F7A7-0A8E-C541-8C54-686A17B217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3E0AA4-963F-D246-B482-F2E28E63DA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65BD7-96E5-6643-8EEF-E92C946DBCA2}"/>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6568B363-47A9-4540-B393-FAE711D2F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27962-18F4-5F49-AC00-CD0813890968}"/>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95769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ED05-BEC9-5F4B-A954-875B951A5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C503C-605F-EE41-A5C6-B4BB5DF9F1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1CEC1-C286-BB4A-A020-86719C3D8107}"/>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A807ABAE-9828-5F4C-A599-6656EEF1E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9CE7A-38DC-AB4A-9153-65160A70A56C}"/>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3201849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F14E-3FDB-494F-97E5-F61E2BAA9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04FE90-87EC-9D4E-A3A7-0DDFD9F4CB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EF77E8-90ED-B444-92E7-E9E39B3B2355}"/>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9ECD9A1C-00EF-7F46-9239-97EDBBB7B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004E6-2474-8149-B223-16D98068591D}"/>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1030608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DED2-DB51-D548-ABD5-6EB29F0BF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732ED-34BC-F04B-9C32-46B962AFCA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6140A2-E431-D043-A2FD-B4926D1F8B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7CDFF6-AB07-6740-889E-ABA5D7DD99A5}"/>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6" name="Footer Placeholder 5">
            <a:extLst>
              <a:ext uri="{FF2B5EF4-FFF2-40B4-BE49-F238E27FC236}">
                <a16:creationId xmlns:a16="http://schemas.microsoft.com/office/drawing/2014/main" id="{65E9CE2F-FA5F-FF4F-9945-E1C8378545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62BE7-FF40-1D48-BF20-2206D21187BC}"/>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4212948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B2F2-B762-D14D-A12C-4C9635BB69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2AFB0-C8FB-AF4B-B5BB-35A8D3238A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577062-271A-BE4B-91C3-AFF0CD8F1D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ACFB12-A464-F747-A6DF-D22CCBD901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BFF653-759B-D94C-AF4F-DA356C6423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465CA-248C-8640-BF5C-71E14293D42B}"/>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8" name="Footer Placeholder 7">
            <a:extLst>
              <a:ext uri="{FF2B5EF4-FFF2-40B4-BE49-F238E27FC236}">
                <a16:creationId xmlns:a16="http://schemas.microsoft.com/office/drawing/2014/main" id="{C1A1A15D-C3A7-F94E-947D-51BE9BD84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E0C22-BE4C-D349-A189-38C75E4C7111}"/>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2015997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1BB7-4040-3C4C-BE0A-18F0553DDD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4A4452-CE9C-3249-9D89-F73833EC74F4}"/>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4" name="Footer Placeholder 3">
            <a:extLst>
              <a:ext uri="{FF2B5EF4-FFF2-40B4-BE49-F238E27FC236}">
                <a16:creationId xmlns:a16="http://schemas.microsoft.com/office/drawing/2014/main" id="{52EF557C-460D-EC47-9C80-288DAFEBAE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FF896C-2A5C-5E46-98D4-A4BC17BDF689}"/>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167170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F14E-3FDB-494F-97E5-F61E2BAA95F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04FE90-87EC-9D4E-A3A7-0DDFD9F4CB7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EF77E8-90ED-B444-92E7-E9E39B3B2355}"/>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9ECD9A1C-00EF-7F46-9239-97EDBBB7B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004E6-2474-8149-B223-16D98068591D}"/>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1039254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0094E-1FD2-C74F-AAF3-C0A4BF26A34B}"/>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3" name="Footer Placeholder 2">
            <a:extLst>
              <a:ext uri="{FF2B5EF4-FFF2-40B4-BE49-F238E27FC236}">
                <a16:creationId xmlns:a16="http://schemas.microsoft.com/office/drawing/2014/main" id="{81888C76-83CD-5A4C-9023-A1938DDD4D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E17635-DEF9-5749-8565-D516016CEAA6}"/>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604030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95E5-6469-D641-AF97-CC1BE6417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BD40C-4513-0448-AD68-D15E754CF3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654C92-10D6-B345-A5A6-F8666C55A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2A21C4-CB32-0744-8D1B-932B63E23205}"/>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6" name="Footer Placeholder 5">
            <a:extLst>
              <a:ext uri="{FF2B5EF4-FFF2-40B4-BE49-F238E27FC236}">
                <a16:creationId xmlns:a16="http://schemas.microsoft.com/office/drawing/2014/main" id="{5C6D6383-A1D0-7549-95DA-2C546E280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420C8-CCA5-E04F-B2EE-C2489449429C}"/>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2584374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4223-5D17-F64A-BA6E-B26C2908D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5CB8CC-C224-2144-9E3E-2441F22768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65822-61E5-2542-829B-F05A241D6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0C3A81-FE07-314A-AF91-7B3F5A26FB48}"/>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6" name="Footer Placeholder 5">
            <a:extLst>
              <a:ext uri="{FF2B5EF4-FFF2-40B4-BE49-F238E27FC236}">
                <a16:creationId xmlns:a16="http://schemas.microsoft.com/office/drawing/2014/main" id="{A1C3FAF5-2397-1949-909A-0CE595BCE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E98FB-0A3C-614B-9719-D589F0D94924}"/>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4237439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CB88-7B28-2341-93D1-9A8CCCB1D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B07C91-5020-254A-991C-9C3EEC40E4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24D4F-2CD3-5445-A772-BA858BAF4614}"/>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468972E7-1E18-FE43-A184-6144F4D12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00FE6-A6BA-914C-8753-CF34FF21B270}"/>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4000394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909B0D-F5C1-AA49-8595-ED28B88A01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721806-6DEA-D344-A0F5-1F69A642A7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566A0-4F65-2B44-81BA-CBE5D1AF887C}"/>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E77589A0-5947-8D45-983A-2F9A9E797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0F94-DBBD-334B-B2D6-C1CD2786F621}"/>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4183413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3C3E0-9EFA-4843-86F3-5CA3729BD6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C72269-260E-1941-A8A1-98D0E7F00D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D09B4B-2D10-8043-80B5-1FC8FC897E52}"/>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5" name="Footer Placeholder 4">
            <a:extLst>
              <a:ext uri="{FF2B5EF4-FFF2-40B4-BE49-F238E27FC236}">
                <a16:creationId xmlns:a16="http://schemas.microsoft.com/office/drawing/2014/main" id="{0979CF0F-F208-9940-A246-2827FA39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20F03-1349-AD46-B8E6-2F46C0B9DD0B}"/>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2528829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1916-BB0F-194B-A508-57308257D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F04E3-C81F-ED47-8196-BF35972C2B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1AB64-5620-034B-AEC1-418BE08811D2}"/>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5" name="Footer Placeholder 4">
            <a:extLst>
              <a:ext uri="{FF2B5EF4-FFF2-40B4-BE49-F238E27FC236}">
                <a16:creationId xmlns:a16="http://schemas.microsoft.com/office/drawing/2014/main" id="{2060FEF0-D276-444E-A96B-5C24249DE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DE1A2-B600-224E-B2DD-280648B7D5D6}"/>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1870808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CE19-C424-524C-8606-0E73555824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E6DAAA-C4EA-2D4B-978D-0A8D85B30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2B053-F96B-EE4D-B015-8DA0CCC7CB27}"/>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5" name="Footer Placeholder 4">
            <a:extLst>
              <a:ext uri="{FF2B5EF4-FFF2-40B4-BE49-F238E27FC236}">
                <a16:creationId xmlns:a16="http://schemas.microsoft.com/office/drawing/2014/main" id="{07A7984A-3FA9-114F-BCAF-48493A0ED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B278A-7570-D042-A9AF-B23138017A12}"/>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4035257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EA19-B7CE-2B4B-B3DC-FA448FFC4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14D8D-CA3A-9642-9B46-C353B00245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F50A84-C6B6-9C49-B343-1D043C09D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827977-4D6A-764A-A6AC-34C51B85BC59}"/>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6" name="Footer Placeholder 5">
            <a:extLst>
              <a:ext uri="{FF2B5EF4-FFF2-40B4-BE49-F238E27FC236}">
                <a16:creationId xmlns:a16="http://schemas.microsoft.com/office/drawing/2014/main" id="{0B1EA0A7-E4F8-E041-A1B2-D46C31D18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FF75D-17A5-B84E-8417-9F8D656A8B0A}"/>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699065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5E1B2-2815-B646-B994-F5F370191A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7EA4AE-48D0-DE40-8A39-0706BA2B2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B11899-97D7-CF4F-BF9F-4C6D32630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8BF664-622C-BB4E-89B0-B55080FEFB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117EA-DF55-774B-9EAD-2C2F3DAE44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A81FA-361D-B54F-B6FB-6A0DE0380A53}"/>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8" name="Footer Placeholder 7">
            <a:extLst>
              <a:ext uri="{FF2B5EF4-FFF2-40B4-BE49-F238E27FC236}">
                <a16:creationId xmlns:a16="http://schemas.microsoft.com/office/drawing/2014/main" id="{2A0230DE-2F35-3243-A989-666CB219AB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EA3B0-84CE-1549-9AD3-18CE01AE922A}"/>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422777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DED2-DB51-D548-ABD5-6EB29F0BF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732ED-34BC-F04B-9C32-46B962AFCAE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6140A2-E431-D043-A2FD-B4926D1F8BBF}"/>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7CDFF6-AB07-6740-889E-ABA5D7DD99A5}"/>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6" name="Footer Placeholder 5">
            <a:extLst>
              <a:ext uri="{FF2B5EF4-FFF2-40B4-BE49-F238E27FC236}">
                <a16:creationId xmlns:a16="http://schemas.microsoft.com/office/drawing/2014/main" id="{65E9CE2F-FA5F-FF4F-9945-E1C8378545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62BE7-FF40-1D48-BF20-2206D21187BC}"/>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1624326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A826-6221-DB40-AAD8-7F60F2DCEB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15FD0-1425-8249-AFF6-DB5DF4E5C01F}"/>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4" name="Footer Placeholder 3">
            <a:extLst>
              <a:ext uri="{FF2B5EF4-FFF2-40B4-BE49-F238E27FC236}">
                <a16:creationId xmlns:a16="http://schemas.microsoft.com/office/drawing/2014/main" id="{793E975B-FD08-874E-938D-E0E8763DD3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E62B86-E71A-B549-8B31-7270D4D67DE9}"/>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1383577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BA92F4-C9F8-DE41-AD18-55496FEF18D6}"/>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3" name="Footer Placeholder 2">
            <a:extLst>
              <a:ext uri="{FF2B5EF4-FFF2-40B4-BE49-F238E27FC236}">
                <a16:creationId xmlns:a16="http://schemas.microsoft.com/office/drawing/2014/main" id="{8DA7A629-1D72-9943-82DD-EFF5B8A41A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578CD3-0E73-1248-BF9D-77C3CA2A30F7}"/>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2422049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CFE0-7B4B-AA4E-813B-CA6E0A9A8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C6D5C1-958D-F240-8EB4-B65343166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538B60-FC39-7A40-AF84-3488F2E08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5D2B-DE94-8942-91FC-3FD7DD5296E6}"/>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6" name="Footer Placeholder 5">
            <a:extLst>
              <a:ext uri="{FF2B5EF4-FFF2-40B4-BE49-F238E27FC236}">
                <a16:creationId xmlns:a16="http://schemas.microsoft.com/office/drawing/2014/main" id="{53F7F94C-D1BC-7A49-B420-90491DD1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C62E5-1E6A-A448-8D83-C16291B83AE0}"/>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1077359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7E92-DC17-F542-97A8-8235D65F82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55ED6-AD39-8242-B5FE-6DE2B394E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0AAF5-39E3-5D46-A25B-F9E224979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D178A-22F3-0749-B243-C71A900D52AE}"/>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6" name="Footer Placeholder 5">
            <a:extLst>
              <a:ext uri="{FF2B5EF4-FFF2-40B4-BE49-F238E27FC236}">
                <a16:creationId xmlns:a16="http://schemas.microsoft.com/office/drawing/2014/main" id="{4EA50A32-E045-7748-8D08-165F0B46F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54898-43C6-8345-9472-E63988B61361}"/>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1967220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0453-FC93-FE43-A40E-2A2EC3F24E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D18CD-06AC-814F-9B2A-032742CA8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67636-1C2F-0943-945F-BB9CF830B205}"/>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5" name="Footer Placeholder 4">
            <a:extLst>
              <a:ext uri="{FF2B5EF4-FFF2-40B4-BE49-F238E27FC236}">
                <a16:creationId xmlns:a16="http://schemas.microsoft.com/office/drawing/2014/main" id="{1761A7F6-03AC-8949-856F-969B18A9B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DC690-DAC0-F144-832B-FB867981EFC8}"/>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3064605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823DB7-1462-BA4F-9F90-8CF1ED1CC6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4E24B-999A-2843-AC84-959F40AC79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B7A8-6C54-ED47-A567-E021AC0B54F7}"/>
              </a:ext>
            </a:extLst>
          </p:cNvPr>
          <p:cNvSpPr>
            <a:spLocks noGrp="1"/>
          </p:cNvSpPr>
          <p:nvPr>
            <p:ph type="dt" sz="half" idx="10"/>
          </p:nvPr>
        </p:nvSpPr>
        <p:spPr/>
        <p:txBody>
          <a:bodyPr/>
          <a:lstStyle/>
          <a:p>
            <a:fld id="{C97A95C6-5D8A-0147-8F5A-7CB2536CD884}" type="datetimeFigureOut">
              <a:rPr lang="en-US" smtClean="0"/>
              <a:t>3/2/2020</a:t>
            </a:fld>
            <a:endParaRPr lang="en-US"/>
          </a:p>
        </p:txBody>
      </p:sp>
      <p:sp>
        <p:nvSpPr>
          <p:cNvPr id="5" name="Footer Placeholder 4">
            <a:extLst>
              <a:ext uri="{FF2B5EF4-FFF2-40B4-BE49-F238E27FC236}">
                <a16:creationId xmlns:a16="http://schemas.microsoft.com/office/drawing/2014/main" id="{50378E0C-07AF-5F4B-BC40-7A5E86A4D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C9CD7-1BE4-B741-877D-AA4B7DA7FD5B}"/>
              </a:ext>
            </a:extLst>
          </p:cNvPr>
          <p:cNvSpPr>
            <a:spLocks noGrp="1"/>
          </p:cNvSpPr>
          <p:nvPr>
            <p:ph type="sldNum" sz="quarter" idx="12"/>
          </p:nvPr>
        </p:nvSpPr>
        <p:spPr/>
        <p:txBody>
          <a:bodyPr/>
          <a:lstStyle/>
          <a:p>
            <a:fld id="{86D58FE9-5E0C-CD4E-A2D7-B94598D2F6DD}" type="slidenum">
              <a:rPr lang="en-US" smtClean="0"/>
              <a:t>‹#›</a:t>
            </a:fld>
            <a:endParaRPr lang="en-US"/>
          </a:p>
        </p:txBody>
      </p:sp>
    </p:spTree>
    <p:extLst>
      <p:ext uri="{BB962C8B-B14F-4D97-AF65-F5344CB8AC3E}">
        <p14:creationId xmlns:p14="http://schemas.microsoft.com/office/powerpoint/2010/main" val="3069866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B2F2-B762-D14D-A12C-4C9635BB69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2AFB0-C8FB-AF4B-B5BB-35A8D3238A7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577062-271A-BE4B-91C3-AFF0CD8F1D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ACFB12-A464-F747-A6DF-D22CCBD901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BFF653-759B-D94C-AF4F-DA356C642340}"/>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465CA-248C-8640-BF5C-71E14293D42B}"/>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8" name="Footer Placeholder 7">
            <a:extLst>
              <a:ext uri="{FF2B5EF4-FFF2-40B4-BE49-F238E27FC236}">
                <a16:creationId xmlns:a16="http://schemas.microsoft.com/office/drawing/2014/main" id="{C1A1A15D-C3A7-F94E-947D-51BE9BD84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E0C22-BE4C-D349-A189-38C75E4C7111}"/>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188558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1BB7-4040-3C4C-BE0A-18F0553DDD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4A4452-CE9C-3249-9D89-F73833EC74F4}"/>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4" name="Footer Placeholder 3">
            <a:extLst>
              <a:ext uri="{FF2B5EF4-FFF2-40B4-BE49-F238E27FC236}">
                <a16:creationId xmlns:a16="http://schemas.microsoft.com/office/drawing/2014/main" id="{52EF557C-460D-EC47-9C80-288DAFEBAE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FF896C-2A5C-5E46-98D4-A4BC17BDF689}"/>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280718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0094E-1FD2-C74F-AAF3-C0A4BF26A34B}"/>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3" name="Footer Placeholder 2">
            <a:extLst>
              <a:ext uri="{FF2B5EF4-FFF2-40B4-BE49-F238E27FC236}">
                <a16:creationId xmlns:a16="http://schemas.microsoft.com/office/drawing/2014/main" id="{81888C76-83CD-5A4C-9023-A1938DDD4D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E17635-DEF9-5749-8565-D516016CEAA6}"/>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3905722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95E5-6469-D641-AF97-CC1BE6417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BD40C-4513-0448-AD68-D15E754CF3F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654C92-10D6-B345-A5A6-F8666C55A72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A02A21C4-CB32-0744-8D1B-932B63E23205}"/>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6" name="Footer Placeholder 5">
            <a:extLst>
              <a:ext uri="{FF2B5EF4-FFF2-40B4-BE49-F238E27FC236}">
                <a16:creationId xmlns:a16="http://schemas.microsoft.com/office/drawing/2014/main" id="{5C6D6383-A1D0-7549-95DA-2C546E280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420C8-CCA5-E04F-B2EE-C2489449429C}"/>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114336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4223-5D17-F64A-BA6E-B26C2908D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5CB8CC-C224-2144-9E3E-2441F22768C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2165822-61E5-2542-829B-F05A241D6D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3D0C3A81-FE07-314A-AF91-7B3F5A26FB48}"/>
              </a:ext>
            </a:extLst>
          </p:cNvPr>
          <p:cNvSpPr>
            <a:spLocks noGrp="1"/>
          </p:cNvSpPr>
          <p:nvPr>
            <p:ph type="dt" sz="half" idx="10"/>
          </p:nvPr>
        </p:nvSpPr>
        <p:spPr/>
        <p:txBody>
          <a:bodyPr/>
          <a:lstStyle/>
          <a:p>
            <a:fld id="{4F40E284-1D53-AE41-87EE-6B01F9631459}" type="datetimeFigureOut">
              <a:rPr lang="en-US" smtClean="0"/>
              <a:t>3/2/2020</a:t>
            </a:fld>
            <a:endParaRPr lang="en-US"/>
          </a:p>
        </p:txBody>
      </p:sp>
      <p:sp>
        <p:nvSpPr>
          <p:cNvPr id="6" name="Footer Placeholder 5">
            <a:extLst>
              <a:ext uri="{FF2B5EF4-FFF2-40B4-BE49-F238E27FC236}">
                <a16:creationId xmlns:a16="http://schemas.microsoft.com/office/drawing/2014/main" id="{A1C3FAF5-2397-1949-909A-0CE595BCE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E98FB-0A3C-614B-9719-D589F0D94924}"/>
              </a:ext>
            </a:extLst>
          </p:cNvPr>
          <p:cNvSpPr>
            <a:spLocks noGrp="1"/>
          </p:cNvSpPr>
          <p:nvPr>
            <p:ph type="sldNum" sz="quarter" idx="12"/>
          </p:nvPr>
        </p:nvSpPr>
        <p:spPr/>
        <p:txBody>
          <a:bodyPr/>
          <a:lstStyle/>
          <a:p>
            <a:fld id="{AD4A8093-FD9F-2A42-8802-FD75682EA35D}" type="slidenum">
              <a:rPr lang="en-US" smtClean="0"/>
              <a:t>‹#›</a:t>
            </a:fld>
            <a:endParaRPr lang="en-US"/>
          </a:p>
        </p:txBody>
      </p:sp>
    </p:spTree>
    <p:extLst>
      <p:ext uri="{BB962C8B-B14F-4D97-AF65-F5344CB8AC3E}">
        <p14:creationId xmlns:p14="http://schemas.microsoft.com/office/powerpoint/2010/main" val="249074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FDD79-6C90-A04C-9E24-8322F4D17595}"/>
              </a:ext>
            </a:extLst>
          </p:cNvPr>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628D6A-CAA8-5D4B-A7A8-592E99B6FC35}"/>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A19B7-720A-344B-A835-79379D3C08B9}"/>
              </a:ext>
            </a:extLst>
          </p:cNvPr>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162BF3CB-4003-C64A-9592-115487F14C75}"/>
              </a:ext>
            </a:extLst>
          </p:cNvPr>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09F91F-97B9-CF40-8629-8EC1BCA9E3A2}"/>
              </a:ext>
            </a:extLst>
          </p:cNvPr>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AD4A8093-FD9F-2A42-8802-FD75682EA35D}" type="slidenum">
              <a:rPr lang="en-US" smtClean="0"/>
              <a:t>‹#›</a:t>
            </a:fld>
            <a:endParaRPr lang="en-US"/>
          </a:p>
        </p:txBody>
      </p:sp>
    </p:spTree>
    <p:extLst>
      <p:ext uri="{BB962C8B-B14F-4D97-AF65-F5344CB8AC3E}">
        <p14:creationId xmlns:p14="http://schemas.microsoft.com/office/powerpoint/2010/main" val="230654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flip="none" rotWithShape="1">
          <a:gsLst>
            <a:gs pos="0">
              <a:schemeClr val="bg2"/>
            </a:gs>
            <a:gs pos="50000">
              <a:schemeClr val="bg1"/>
            </a:gs>
            <a:gs pos="100000">
              <a:schemeClr val="bg2"/>
            </a:gs>
          </a:gsLst>
          <a:lin ang="0" scaled="1"/>
          <a:tileRect/>
        </a:gradFill>
        <a:effectLst/>
      </p:bgPr>
    </p:bg>
    <p:spTree>
      <p:nvGrpSpPr>
        <p:cNvPr id="1" name=""/>
        <p:cNvGrpSpPr/>
        <p:nvPr/>
      </p:nvGrpSpPr>
      <p:grpSpPr>
        <a:xfrm>
          <a:off x="0" y="0"/>
          <a:ext cx="0" cy="0"/>
          <a:chOff x="0" y="0"/>
          <a:chExt cx="0" cy="0"/>
        </a:xfrm>
      </p:grpSpPr>
      <p:sp>
        <p:nvSpPr>
          <p:cNvPr id="2667522" name="Freeform 2"/>
          <p:cNvSpPr>
            <a:spLocks/>
          </p:cNvSpPr>
          <p:nvPr/>
        </p:nvSpPr>
        <p:spPr bwMode="invGray">
          <a:xfrm>
            <a:off x="0" y="0"/>
            <a:ext cx="12192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lIns="121914" tIns="60957" rIns="121914" bIns="60957" anchor="ctr"/>
          <a:lstStyle/>
          <a:p>
            <a:pPr defTabSz="1219140" fontAlgn="base">
              <a:spcBef>
                <a:spcPct val="0"/>
              </a:spcBef>
              <a:spcAft>
                <a:spcPct val="0"/>
              </a:spcAft>
            </a:pPr>
            <a:endParaRPr lang="en-US" sz="5300" b="1" u="sng">
              <a:solidFill>
                <a:srgbClr val="FFFFFF"/>
              </a:solidFill>
              <a:latin typeface="Times New Roman" pitchFamily="18" charset="0"/>
            </a:endParaRPr>
          </a:p>
        </p:txBody>
      </p:sp>
      <p:sp>
        <p:nvSpPr>
          <p:cNvPr id="2667523" name="Freeform 3"/>
          <p:cNvSpPr>
            <a:spLocks/>
          </p:cNvSpPr>
          <p:nvPr/>
        </p:nvSpPr>
        <p:spPr bwMode="invGray">
          <a:xfrm>
            <a:off x="0" y="1163637"/>
            <a:ext cx="12192000" cy="5694363"/>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lIns="121914" tIns="60957" rIns="121914" bIns="60957" anchor="ctr"/>
          <a:lstStyle/>
          <a:p>
            <a:pPr defTabSz="1219140" fontAlgn="base">
              <a:spcBef>
                <a:spcPct val="0"/>
              </a:spcBef>
              <a:spcAft>
                <a:spcPct val="0"/>
              </a:spcAft>
            </a:pPr>
            <a:endParaRPr lang="en-US" sz="5300" b="1" u="sng">
              <a:solidFill>
                <a:srgbClr val="FFFFFF"/>
              </a:solidFill>
              <a:latin typeface="Times New Roman" pitchFamily="18" charset="0"/>
            </a:endParaRPr>
          </a:p>
        </p:txBody>
      </p:sp>
      <p:sp>
        <p:nvSpPr>
          <p:cNvPr id="2667524" name="Freeform 4"/>
          <p:cNvSpPr>
            <a:spLocks/>
          </p:cNvSpPr>
          <p:nvPr/>
        </p:nvSpPr>
        <p:spPr bwMode="invGray">
          <a:xfrm>
            <a:off x="0" y="292101"/>
            <a:ext cx="12192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lIns="121914" tIns="60957" rIns="121914" bIns="60957" anchor="ctr"/>
          <a:lstStyle/>
          <a:p>
            <a:pPr defTabSz="1219140" fontAlgn="base">
              <a:spcBef>
                <a:spcPct val="0"/>
              </a:spcBef>
              <a:spcAft>
                <a:spcPct val="0"/>
              </a:spcAft>
            </a:pPr>
            <a:endParaRPr lang="en-US" sz="5300" b="1" u="sng">
              <a:solidFill>
                <a:srgbClr val="FFFFFF"/>
              </a:solidFill>
              <a:latin typeface="Times New Roman" pitchFamily="18" charset="0"/>
            </a:endParaRPr>
          </a:p>
        </p:txBody>
      </p:sp>
      <p:sp>
        <p:nvSpPr>
          <p:cNvPr id="2667525" name="Freeform 5"/>
          <p:cNvSpPr>
            <a:spLocks/>
          </p:cNvSpPr>
          <p:nvPr/>
        </p:nvSpPr>
        <p:spPr bwMode="invGray">
          <a:xfrm>
            <a:off x="0" y="2407534"/>
            <a:ext cx="12192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lIns="121914" tIns="60957" rIns="121914" bIns="60957" anchor="ctr"/>
          <a:lstStyle/>
          <a:p>
            <a:pPr defTabSz="1219140" fontAlgn="base">
              <a:spcBef>
                <a:spcPct val="0"/>
              </a:spcBef>
              <a:spcAft>
                <a:spcPct val="0"/>
              </a:spcAft>
            </a:pPr>
            <a:endParaRPr lang="en-US" sz="5300" b="1" u="sng">
              <a:solidFill>
                <a:srgbClr val="FFFFFF"/>
              </a:solidFill>
              <a:latin typeface="Times New Roman" pitchFamily="18" charset="0"/>
            </a:endParaRPr>
          </a:p>
        </p:txBody>
      </p:sp>
      <p:sp>
        <p:nvSpPr>
          <p:cNvPr id="2667526" name="Freeform 6"/>
          <p:cNvSpPr>
            <a:spLocks/>
          </p:cNvSpPr>
          <p:nvPr/>
        </p:nvSpPr>
        <p:spPr bwMode="white">
          <a:xfrm>
            <a:off x="3302000" y="1522413"/>
            <a:ext cx="88900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lIns="121914" tIns="60957" rIns="121914" bIns="60957" anchor="ctr"/>
          <a:lstStyle/>
          <a:p>
            <a:pPr defTabSz="1219140" fontAlgn="base">
              <a:spcBef>
                <a:spcPct val="0"/>
              </a:spcBef>
              <a:spcAft>
                <a:spcPct val="0"/>
              </a:spcAft>
            </a:pPr>
            <a:endParaRPr lang="en-US" sz="5300" b="1" u="sng">
              <a:solidFill>
                <a:srgbClr val="FFFFFF"/>
              </a:solidFill>
              <a:latin typeface="Times New Roman" pitchFamily="18" charset="0"/>
            </a:endParaRPr>
          </a:p>
        </p:txBody>
      </p:sp>
      <p:sp>
        <p:nvSpPr>
          <p:cNvPr id="2667527" name="Freeform 7"/>
          <p:cNvSpPr>
            <a:spLocks/>
          </p:cNvSpPr>
          <p:nvPr/>
        </p:nvSpPr>
        <p:spPr bwMode="white">
          <a:xfrm>
            <a:off x="0" y="3445758"/>
            <a:ext cx="12192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lIns="121914" tIns="60957" rIns="121914" bIns="60957" anchor="ctr"/>
          <a:lstStyle/>
          <a:p>
            <a:pPr defTabSz="1219140" fontAlgn="base">
              <a:spcBef>
                <a:spcPct val="0"/>
              </a:spcBef>
              <a:spcAft>
                <a:spcPct val="0"/>
              </a:spcAft>
            </a:pPr>
            <a:endParaRPr lang="en-US" sz="5300" b="1" u="sng">
              <a:solidFill>
                <a:srgbClr val="FFFFFF"/>
              </a:solidFill>
              <a:latin typeface="Times New Roman" pitchFamily="18" charset="0"/>
            </a:endParaRPr>
          </a:p>
        </p:txBody>
      </p:sp>
      <p:sp>
        <p:nvSpPr>
          <p:cNvPr id="2667528" name="Freeform 8"/>
          <p:cNvSpPr>
            <a:spLocks/>
          </p:cNvSpPr>
          <p:nvPr/>
        </p:nvSpPr>
        <p:spPr bwMode="white">
          <a:xfrm>
            <a:off x="0" y="3552827"/>
            <a:ext cx="8316384"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lIns="121914" tIns="60957" rIns="121914" bIns="60957" anchor="ctr"/>
          <a:lstStyle/>
          <a:p>
            <a:pPr defTabSz="1219140" fontAlgn="base">
              <a:spcBef>
                <a:spcPct val="0"/>
              </a:spcBef>
              <a:spcAft>
                <a:spcPct val="0"/>
              </a:spcAft>
            </a:pPr>
            <a:endParaRPr lang="en-US" sz="5300" b="1" u="sng">
              <a:solidFill>
                <a:srgbClr val="FFFFFF"/>
              </a:solidFill>
              <a:latin typeface="Times New Roman" pitchFamily="18" charset="0"/>
            </a:endParaRPr>
          </a:p>
        </p:txBody>
      </p:sp>
      <p:sp>
        <p:nvSpPr>
          <p:cNvPr id="2667529" name="Rectangle 9"/>
          <p:cNvSpPr>
            <a:spLocks noGrp="1" noChangeArrowheads="1"/>
          </p:cNvSpPr>
          <p:nvPr>
            <p:ph type="title"/>
          </p:nvPr>
        </p:nvSpPr>
        <p:spPr bwMode="auto">
          <a:xfrm>
            <a:off x="914400" y="0"/>
            <a:ext cx="10363200" cy="1143000"/>
          </a:xfrm>
          <a:prstGeom prst="rect">
            <a:avLst/>
          </a:prstGeom>
          <a:noFill/>
          <a:ln w="9525">
            <a:noFill/>
            <a:miter lim="800000"/>
            <a:headEnd/>
            <a:tailEnd/>
          </a:ln>
        </p:spPr>
        <p:txBody>
          <a:bodyPr vert="horz" wrap="square" lIns="121914" tIns="60957" rIns="121914" bIns="60957" numCol="1" anchor="ctr" anchorCtr="0" compatLnSpc="1">
            <a:prstTxWarp prst="textNoShape">
              <a:avLst/>
            </a:prstTxWarp>
          </a:bodyPr>
          <a:lstStyle/>
          <a:p>
            <a:pPr lvl="0"/>
            <a:r>
              <a:rPr lang="en-US"/>
              <a:t>Click to edit Master title style</a:t>
            </a:r>
          </a:p>
        </p:txBody>
      </p:sp>
      <p:sp>
        <p:nvSpPr>
          <p:cNvPr id="2667530" name="Rectangle 10"/>
          <p:cNvSpPr>
            <a:spLocks noGrp="1" noChangeArrowheads="1"/>
          </p:cNvSpPr>
          <p:nvPr>
            <p:ph type="body" idx="1"/>
          </p:nvPr>
        </p:nvSpPr>
        <p:spPr bwMode="auto">
          <a:xfrm>
            <a:off x="931333" y="1243013"/>
            <a:ext cx="10363200" cy="4114800"/>
          </a:xfrm>
          <a:prstGeom prst="rect">
            <a:avLst/>
          </a:prstGeom>
          <a:noFill/>
          <a:ln w="9525">
            <a:noFill/>
            <a:miter lim="800000"/>
            <a:headEnd/>
            <a:tailEnd/>
          </a:ln>
        </p:spPr>
        <p:txBody>
          <a:bodyPr vert="horz" wrap="square" lIns="121914" tIns="60957" rIns="121914" bIns="60957"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2667531" name="Rectangle 11"/>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121914" tIns="60957" rIns="121914" bIns="60957" numCol="1" anchor="t" anchorCtr="0" compatLnSpc="1">
            <a:prstTxWarp prst="textNoShape">
              <a:avLst/>
            </a:prstTxWarp>
          </a:bodyPr>
          <a:lstStyle>
            <a:lvl1pPr eaLnBrk="0" hangingPunct="0">
              <a:spcBef>
                <a:spcPct val="50000"/>
              </a:spcBef>
              <a:defRPr sz="1900" b="0" u="none"/>
            </a:lvl1pPr>
          </a:lstStyle>
          <a:p>
            <a:pPr defTabSz="1219140" fontAlgn="base">
              <a:spcAft>
                <a:spcPct val="0"/>
              </a:spcAft>
            </a:pPr>
            <a:fld id="{615B682B-3287-4BC4-8712-0B5F87271F22}" type="datetime12">
              <a:rPr lang="en-US" smtClean="0">
                <a:solidFill>
                  <a:srgbClr val="FFFFFF"/>
                </a:solidFill>
                <a:latin typeface="Times New Roman" pitchFamily="18" charset="0"/>
              </a:rPr>
              <a:pPr defTabSz="1219140" fontAlgn="base">
                <a:spcAft>
                  <a:spcPct val="0"/>
                </a:spcAft>
              </a:pPr>
              <a:t>11:02 AM</a:t>
            </a:fld>
            <a:endParaRPr lang="en-US">
              <a:solidFill>
                <a:srgbClr val="FFFFFF"/>
              </a:solidFill>
              <a:latin typeface="Times New Roman" pitchFamily="18" charset="0"/>
            </a:endParaRPr>
          </a:p>
        </p:txBody>
      </p:sp>
      <p:sp>
        <p:nvSpPr>
          <p:cNvPr id="2667532" name="Rectangle 12"/>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121914" tIns="60957" rIns="121914" bIns="60957" numCol="1" anchor="t" anchorCtr="0" compatLnSpc="1">
            <a:prstTxWarp prst="textNoShape">
              <a:avLst/>
            </a:prstTxWarp>
          </a:bodyPr>
          <a:lstStyle>
            <a:lvl1pPr algn="ctr" eaLnBrk="0" hangingPunct="0">
              <a:spcBef>
                <a:spcPct val="50000"/>
              </a:spcBef>
              <a:defRPr sz="1900" b="0" u="none"/>
            </a:lvl1pPr>
          </a:lstStyle>
          <a:p>
            <a:pPr defTabSz="1219140" fontAlgn="base">
              <a:spcAft>
                <a:spcPct val="0"/>
              </a:spcAft>
            </a:pPr>
            <a:endParaRPr lang="en-US">
              <a:solidFill>
                <a:srgbClr val="FFFFFF"/>
              </a:solidFill>
              <a:latin typeface="Times New Roman" pitchFamily="18" charset="0"/>
            </a:endParaRPr>
          </a:p>
        </p:txBody>
      </p:sp>
      <p:sp>
        <p:nvSpPr>
          <p:cNvPr id="2667533" name="Rectangle 13"/>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121914" tIns="60957" rIns="121914" bIns="60957" numCol="1" anchor="t" anchorCtr="0" compatLnSpc="1">
            <a:prstTxWarp prst="textNoShape">
              <a:avLst/>
            </a:prstTxWarp>
          </a:bodyPr>
          <a:lstStyle>
            <a:lvl1pPr algn="r" eaLnBrk="0" hangingPunct="0">
              <a:spcBef>
                <a:spcPct val="50000"/>
              </a:spcBef>
              <a:defRPr sz="1900" b="0" u="none"/>
            </a:lvl1pPr>
          </a:lstStyle>
          <a:p>
            <a:pPr defTabSz="1219140" fontAlgn="base">
              <a:spcAft>
                <a:spcPct val="0"/>
              </a:spcAft>
            </a:pPr>
            <a:fld id="{580D3EE6-7197-47DD-B0A7-7B9909E4342E}" type="slidenum">
              <a:rPr lang="en-US" smtClean="0">
                <a:solidFill>
                  <a:srgbClr val="FFFFFF"/>
                </a:solidFill>
                <a:latin typeface="Times New Roman" pitchFamily="18" charset="0"/>
              </a:rPr>
              <a:pPr defTabSz="1219140" fontAlgn="base">
                <a:spcAft>
                  <a:spcPct val="0"/>
                </a:spcAft>
              </a:pPr>
              <a:t>‹#›</a:t>
            </a:fld>
            <a:endParaRPr lang="en-US">
              <a:solidFill>
                <a:srgbClr val="FFFFFF"/>
              </a:solidFill>
              <a:latin typeface="Times New Roman" pitchFamily="18" charset="0"/>
            </a:endParaRPr>
          </a:p>
        </p:txBody>
      </p:sp>
    </p:spTree>
    <p:extLst>
      <p:ext uri="{BB962C8B-B14F-4D97-AF65-F5344CB8AC3E}">
        <p14:creationId xmlns:p14="http://schemas.microsoft.com/office/powerpoint/2010/main" val="83538476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kumimoji="1" sz="5900">
          <a:solidFill>
            <a:schemeClr val="tx2"/>
          </a:solidFill>
          <a:latin typeface="+mj-lt"/>
          <a:ea typeface="+mj-ea"/>
          <a:cs typeface="+mj-cs"/>
        </a:defRPr>
      </a:lvl1pPr>
      <a:lvl2pPr algn="ctr" rtl="0" fontAlgn="base">
        <a:spcBef>
          <a:spcPct val="0"/>
        </a:spcBef>
        <a:spcAft>
          <a:spcPct val="0"/>
        </a:spcAft>
        <a:defRPr kumimoji="1" sz="5900">
          <a:solidFill>
            <a:schemeClr val="tx2"/>
          </a:solidFill>
          <a:latin typeface="Times New Roman" pitchFamily="18" charset="0"/>
        </a:defRPr>
      </a:lvl2pPr>
      <a:lvl3pPr algn="ctr" rtl="0" fontAlgn="base">
        <a:spcBef>
          <a:spcPct val="0"/>
        </a:spcBef>
        <a:spcAft>
          <a:spcPct val="0"/>
        </a:spcAft>
        <a:defRPr kumimoji="1" sz="5900">
          <a:solidFill>
            <a:schemeClr val="tx2"/>
          </a:solidFill>
          <a:latin typeface="Times New Roman" pitchFamily="18" charset="0"/>
        </a:defRPr>
      </a:lvl3pPr>
      <a:lvl4pPr algn="ctr" rtl="0" fontAlgn="base">
        <a:spcBef>
          <a:spcPct val="0"/>
        </a:spcBef>
        <a:spcAft>
          <a:spcPct val="0"/>
        </a:spcAft>
        <a:defRPr kumimoji="1" sz="5900">
          <a:solidFill>
            <a:schemeClr val="tx2"/>
          </a:solidFill>
          <a:latin typeface="Times New Roman" pitchFamily="18" charset="0"/>
        </a:defRPr>
      </a:lvl4pPr>
      <a:lvl5pPr algn="ctr" rtl="0" fontAlgn="base">
        <a:spcBef>
          <a:spcPct val="0"/>
        </a:spcBef>
        <a:spcAft>
          <a:spcPct val="0"/>
        </a:spcAft>
        <a:defRPr kumimoji="1" sz="5900">
          <a:solidFill>
            <a:schemeClr val="tx2"/>
          </a:solidFill>
          <a:latin typeface="Times New Roman" pitchFamily="18" charset="0"/>
        </a:defRPr>
      </a:lvl5pPr>
      <a:lvl6pPr marL="609570" algn="ctr" rtl="0" fontAlgn="base">
        <a:spcBef>
          <a:spcPct val="0"/>
        </a:spcBef>
        <a:spcAft>
          <a:spcPct val="0"/>
        </a:spcAft>
        <a:defRPr kumimoji="1" sz="5900">
          <a:solidFill>
            <a:schemeClr val="tx2"/>
          </a:solidFill>
          <a:latin typeface="Times New Roman" pitchFamily="18" charset="0"/>
        </a:defRPr>
      </a:lvl6pPr>
      <a:lvl7pPr marL="1219140" algn="ctr" rtl="0" fontAlgn="base">
        <a:spcBef>
          <a:spcPct val="0"/>
        </a:spcBef>
        <a:spcAft>
          <a:spcPct val="0"/>
        </a:spcAft>
        <a:defRPr kumimoji="1" sz="5900">
          <a:solidFill>
            <a:schemeClr val="tx2"/>
          </a:solidFill>
          <a:latin typeface="Times New Roman" pitchFamily="18" charset="0"/>
        </a:defRPr>
      </a:lvl7pPr>
      <a:lvl8pPr marL="1828709" algn="ctr" rtl="0" fontAlgn="base">
        <a:spcBef>
          <a:spcPct val="0"/>
        </a:spcBef>
        <a:spcAft>
          <a:spcPct val="0"/>
        </a:spcAft>
        <a:defRPr kumimoji="1" sz="5900">
          <a:solidFill>
            <a:schemeClr val="tx2"/>
          </a:solidFill>
          <a:latin typeface="Times New Roman" pitchFamily="18" charset="0"/>
        </a:defRPr>
      </a:lvl8pPr>
      <a:lvl9pPr marL="2438278" algn="ctr" rtl="0" fontAlgn="base">
        <a:spcBef>
          <a:spcPct val="0"/>
        </a:spcBef>
        <a:spcAft>
          <a:spcPct val="0"/>
        </a:spcAft>
        <a:defRPr kumimoji="1" sz="5900">
          <a:solidFill>
            <a:schemeClr val="tx2"/>
          </a:solidFill>
          <a:latin typeface="Times New Roman" pitchFamily="18" charset="0"/>
        </a:defRPr>
      </a:lvl9pPr>
    </p:titleStyle>
    <p:bodyStyle>
      <a:lvl1pPr marL="457178" indent="-457178" algn="l" rtl="0" fontAlgn="base">
        <a:spcBef>
          <a:spcPct val="20000"/>
        </a:spcBef>
        <a:spcAft>
          <a:spcPct val="0"/>
        </a:spcAft>
        <a:buClr>
          <a:schemeClr val="tx2"/>
        </a:buClr>
        <a:buChar char="•"/>
        <a:defRPr kumimoji="1" sz="4300">
          <a:solidFill>
            <a:schemeClr val="tx1"/>
          </a:solidFill>
          <a:latin typeface="+mn-lt"/>
          <a:ea typeface="+mn-ea"/>
          <a:cs typeface="+mn-cs"/>
        </a:defRPr>
      </a:lvl1pPr>
      <a:lvl2pPr marL="990550" indent="-380981" algn="l" rtl="0" fontAlgn="base">
        <a:spcBef>
          <a:spcPct val="20000"/>
        </a:spcBef>
        <a:spcAft>
          <a:spcPct val="0"/>
        </a:spcAft>
        <a:buClr>
          <a:schemeClr val="tx2"/>
        </a:buClr>
        <a:buChar char="•"/>
        <a:defRPr kumimoji="1" sz="3700">
          <a:solidFill>
            <a:schemeClr val="tx1"/>
          </a:solidFill>
          <a:latin typeface="+mn-lt"/>
        </a:defRPr>
      </a:lvl2pPr>
      <a:lvl3pPr marL="1523925" indent="-304784" algn="l" rtl="0" fontAlgn="base">
        <a:spcBef>
          <a:spcPct val="20000"/>
        </a:spcBef>
        <a:spcAft>
          <a:spcPct val="0"/>
        </a:spcAft>
        <a:buClr>
          <a:schemeClr val="tx2"/>
        </a:buClr>
        <a:buChar char="o"/>
        <a:defRPr kumimoji="1" sz="3200">
          <a:solidFill>
            <a:schemeClr val="tx1"/>
          </a:solidFill>
          <a:latin typeface="+mn-lt"/>
        </a:defRPr>
      </a:lvl3pPr>
      <a:lvl4pPr marL="2133493" indent="-304784" algn="l" rtl="0" fontAlgn="base">
        <a:spcBef>
          <a:spcPct val="20000"/>
        </a:spcBef>
        <a:spcAft>
          <a:spcPct val="0"/>
        </a:spcAft>
        <a:buClr>
          <a:schemeClr val="tx2"/>
        </a:buClr>
        <a:buChar char="–"/>
        <a:defRPr kumimoji="1" sz="2700">
          <a:solidFill>
            <a:schemeClr val="tx1"/>
          </a:solidFill>
          <a:latin typeface="+mn-lt"/>
        </a:defRPr>
      </a:lvl4pPr>
      <a:lvl5pPr marL="2743062" indent="-304784" algn="l" rtl="0" fontAlgn="base">
        <a:spcBef>
          <a:spcPct val="20000"/>
        </a:spcBef>
        <a:spcAft>
          <a:spcPct val="0"/>
        </a:spcAft>
        <a:buClr>
          <a:schemeClr val="tx2"/>
        </a:buClr>
        <a:buChar char="»"/>
        <a:defRPr kumimoji="1" sz="2700">
          <a:solidFill>
            <a:schemeClr val="tx1"/>
          </a:solidFill>
          <a:latin typeface="+mn-lt"/>
        </a:defRPr>
      </a:lvl5pPr>
      <a:lvl6pPr marL="3352632" indent="-304784" algn="l" rtl="0" fontAlgn="base">
        <a:spcBef>
          <a:spcPct val="20000"/>
        </a:spcBef>
        <a:spcAft>
          <a:spcPct val="0"/>
        </a:spcAft>
        <a:buClr>
          <a:schemeClr val="tx2"/>
        </a:buClr>
        <a:buChar char="»"/>
        <a:defRPr kumimoji="1" sz="2700">
          <a:solidFill>
            <a:schemeClr val="tx1"/>
          </a:solidFill>
          <a:latin typeface="+mn-lt"/>
        </a:defRPr>
      </a:lvl6pPr>
      <a:lvl7pPr marL="3962202" indent="-304784" algn="l" rtl="0" fontAlgn="base">
        <a:spcBef>
          <a:spcPct val="20000"/>
        </a:spcBef>
        <a:spcAft>
          <a:spcPct val="0"/>
        </a:spcAft>
        <a:buClr>
          <a:schemeClr val="tx2"/>
        </a:buClr>
        <a:buChar char="»"/>
        <a:defRPr kumimoji="1" sz="2700">
          <a:solidFill>
            <a:schemeClr val="tx1"/>
          </a:solidFill>
          <a:latin typeface="+mn-lt"/>
        </a:defRPr>
      </a:lvl7pPr>
      <a:lvl8pPr marL="4571772" indent="-304784" algn="l" rtl="0" fontAlgn="base">
        <a:spcBef>
          <a:spcPct val="20000"/>
        </a:spcBef>
        <a:spcAft>
          <a:spcPct val="0"/>
        </a:spcAft>
        <a:buClr>
          <a:schemeClr val="tx2"/>
        </a:buClr>
        <a:buChar char="»"/>
        <a:defRPr kumimoji="1" sz="2700">
          <a:solidFill>
            <a:schemeClr val="tx1"/>
          </a:solidFill>
          <a:latin typeface="+mn-lt"/>
        </a:defRPr>
      </a:lvl8pPr>
      <a:lvl9pPr marL="5181341" indent="-304784" algn="l" rtl="0" fontAlgn="base">
        <a:spcBef>
          <a:spcPct val="20000"/>
        </a:spcBef>
        <a:spcAft>
          <a:spcPct val="0"/>
        </a:spcAft>
        <a:buClr>
          <a:schemeClr val="tx2"/>
        </a:buClr>
        <a:buChar char="»"/>
        <a:defRPr kumimoji="1" sz="2700">
          <a:solidFill>
            <a:schemeClr val="tx1"/>
          </a:solidFill>
          <a:latin typeface="+mn-lt"/>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FDD79-6C90-A04C-9E24-8322F4D175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628D6A-CAA8-5D4B-A7A8-592E99B6F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A19B7-720A-344B-A835-79379D3C0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0E284-1D53-AE41-87EE-6B01F9631459}" type="datetimeFigureOut">
              <a:rPr lang="en-US" smtClean="0"/>
              <a:t>3/2/2020</a:t>
            </a:fld>
            <a:endParaRPr lang="en-US"/>
          </a:p>
        </p:txBody>
      </p:sp>
      <p:sp>
        <p:nvSpPr>
          <p:cNvPr id="5" name="Footer Placeholder 4">
            <a:extLst>
              <a:ext uri="{FF2B5EF4-FFF2-40B4-BE49-F238E27FC236}">
                <a16:creationId xmlns:a16="http://schemas.microsoft.com/office/drawing/2014/main" id="{162BF3CB-4003-C64A-9592-115487F14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09F91F-97B9-CF40-8629-8EC1BCA9E3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A8093-FD9F-2A42-8802-FD75682EA35D}" type="slidenum">
              <a:rPr lang="en-US" smtClean="0"/>
              <a:t>‹#›</a:t>
            </a:fld>
            <a:endParaRPr lang="en-US"/>
          </a:p>
        </p:txBody>
      </p:sp>
    </p:spTree>
    <p:extLst>
      <p:ext uri="{BB962C8B-B14F-4D97-AF65-F5344CB8AC3E}">
        <p14:creationId xmlns:p14="http://schemas.microsoft.com/office/powerpoint/2010/main" val="989542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C91E4A-6775-D947-86F1-3CC6865570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5E1F07-15BD-5D4F-B77C-ADBDBE8CC9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6E3C1-2EB0-A842-A40B-A9391A7B45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A95C6-5D8A-0147-8F5A-7CB2536CD884}" type="datetimeFigureOut">
              <a:rPr lang="en-US" smtClean="0"/>
              <a:t>3/2/2020</a:t>
            </a:fld>
            <a:endParaRPr lang="en-US"/>
          </a:p>
        </p:txBody>
      </p:sp>
      <p:sp>
        <p:nvSpPr>
          <p:cNvPr id="5" name="Footer Placeholder 4">
            <a:extLst>
              <a:ext uri="{FF2B5EF4-FFF2-40B4-BE49-F238E27FC236}">
                <a16:creationId xmlns:a16="http://schemas.microsoft.com/office/drawing/2014/main" id="{8A9202B7-ECE5-9540-9840-D3CFB5F96F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8D111-635E-E647-85CE-CC8C8F905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58FE9-5E0C-CD4E-A2D7-B94598D2F6DD}" type="slidenum">
              <a:rPr lang="en-US" smtClean="0"/>
              <a:t>‹#›</a:t>
            </a:fld>
            <a:endParaRPr lang="en-US"/>
          </a:p>
        </p:txBody>
      </p:sp>
    </p:spTree>
    <p:extLst>
      <p:ext uri="{BB962C8B-B14F-4D97-AF65-F5344CB8AC3E}">
        <p14:creationId xmlns:p14="http://schemas.microsoft.com/office/powerpoint/2010/main" val="9678555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sf.gov/"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4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4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4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1.tif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protect-us.mimecast.com/s/C1qaC2kqQjhK5Bx4F1By4N?domain=edc.adobeconnect.co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protect-us.mimecast.com/s/QfDSC31rPkF7Dy8Pu28J1F?domain=includesnetwork.or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protect-us.mimecast.com/s/6kedC1wpPgfnJPj0hLOBKo?domain=includesnetwork.org"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JPG"/><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KUWn_TJTrnU"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youtube.com/watch?v=B0Iv7uZsb4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5723F2-A462-C140-909F-ACAE937E0B6B}"/>
              </a:ext>
            </a:extLst>
          </p:cNvPr>
          <p:cNvSpPr/>
          <p:nvPr/>
        </p:nvSpPr>
        <p:spPr>
          <a:xfrm>
            <a:off x="0" y="2975375"/>
            <a:ext cx="12192000" cy="3046988"/>
          </a:xfrm>
          <a:prstGeom prst="rect">
            <a:avLst/>
          </a:prstGeom>
          <a:solidFill>
            <a:schemeClr val="accent4">
              <a:lumMod val="10000"/>
              <a:alpha val="10000"/>
            </a:schemeClr>
          </a:solidFill>
        </p:spPr>
        <p:txBody>
          <a:bodyPr wrap="square">
            <a:spAutoFit/>
          </a:bodyPr>
          <a:lstStyle/>
          <a:p>
            <a:pPr algn="ctr"/>
            <a:endParaRPr lang="en-US" sz="1400" dirty="0">
              <a:solidFill>
                <a:schemeClr val="accent4">
                  <a:lumMod val="10000"/>
                </a:schemeClr>
              </a:solidFill>
              <a:latin typeface="Arial" panose="020B0604020202020204" pitchFamily="34" charset="0"/>
              <a:cs typeface="Arial" panose="020B0604020202020204" pitchFamily="34" charset="0"/>
            </a:endParaRPr>
          </a:p>
          <a:p>
            <a:pPr algn="ctr" defTabSz="609555">
              <a:defRPr/>
            </a:pPr>
            <a:r>
              <a:rPr lang="en-US" sz="3200" b="1" dirty="0">
                <a:solidFill>
                  <a:srgbClr val="B30838"/>
                </a:solidFill>
                <a:effectLst>
                  <a:outerShdw blurRad="50800" dist="38100" dir="5400000" algn="t" rotWithShape="0">
                    <a:prstClr val="black">
                      <a:alpha val="40000"/>
                    </a:prstClr>
                  </a:outerShdw>
                </a:effectLst>
                <a:latin typeface="Arial"/>
                <a:cs typeface="Arial"/>
              </a:rPr>
              <a:t>STEM Core Team Attendees</a:t>
            </a:r>
          </a:p>
          <a:p>
            <a:pPr algn="ctr"/>
            <a:endParaRPr lang="en-US" sz="900" dirty="0">
              <a:solidFill>
                <a:schemeClr val="accent4">
                  <a:lumMod val="10000"/>
                </a:schemeClr>
              </a:solidFill>
              <a:latin typeface="Arial" panose="020B0604020202020204" pitchFamily="34" charset="0"/>
              <a:cs typeface="Arial" panose="020B0604020202020204" pitchFamily="34" charset="0"/>
            </a:endParaRPr>
          </a:p>
          <a:p>
            <a:pPr algn="ctr">
              <a:spcBef>
                <a:spcPts val="300"/>
              </a:spcBef>
            </a:pPr>
            <a:r>
              <a:rPr lang="en-US" sz="1800" dirty="0">
                <a:solidFill>
                  <a:schemeClr val="accent4">
                    <a:lumMod val="10000"/>
                  </a:schemeClr>
                </a:solidFill>
                <a:latin typeface="Arial" panose="020B0604020202020204" pitchFamily="34" charset="0"/>
                <a:cs typeface="Arial" panose="020B0604020202020204" pitchFamily="34" charset="0"/>
              </a:rPr>
              <a:t>Jim Zoval, PI/Alliance Director, Saddleback College</a:t>
            </a:r>
          </a:p>
          <a:p>
            <a:pPr algn="ctr">
              <a:spcBef>
                <a:spcPts val="300"/>
              </a:spcBef>
            </a:pPr>
            <a:r>
              <a:rPr lang="en-US" sz="1800" dirty="0">
                <a:solidFill>
                  <a:schemeClr val="accent4">
                    <a:lumMod val="10000"/>
                  </a:schemeClr>
                </a:solidFill>
                <a:latin typeface="Arial" panose="020B0604020202020204" pitchFamily="34" charset="0"/>
                <a:cs typeface="Arial" panose="020B0604020202020204" pitchFamily="34" charset="0"/>
              </a:rPr>
              <a:t>Janet Yowell, PI, University of Colorado Boulder </a:t>
            </a:r>
          </a:p>
          <a:p>
            <a:pPr algn="ctr">
              <a:spcBef>
                <a:spcPts val="300"/>
              </a:spcBef>
            </a:pPr>
            <a:r>
              <a:rPr lang="en-US" sz="1800" dirty="0">
                <a:solidFill>
                  <a:schemeClr val="accent4">
                    <a:lumMod val="10000"/>
                  </a:schemeClr>
                </a:solidFill>
                <a:latin typeface="Arial" panose="020B0604020202020204" pitchFamily="34" charset="0"/>
                <a:cs typeface="Arial" panose="020B0604020202020204" pitchFamily="34" charset="0"/>
              </a:rPr>
              <a:t>David Gruber, Director, Backbone Organization, Growth Sector</a:t>
            </a:r>
          </a:p>
          <a:p>
            <a:pPr algn="ctr">
              <a:spcBef>
                <a:spcPts val="300"/>
              </a:spcBef>
            </a:pPr>
            <a:r>
              <a:rPr lang="en-US" sz="1800" dirty="0">
                <a:solidFill>
                  <a:schemeClr val="accent4">
                    <a:lumMod val="10000"/>
                  </a:schemeClr>
                </a:solidFill>
                <a:latin typeface="Arial" panose="020B0604020202020204" pitchFamily="34" charset="0"/>
                <a:cs typeface="Arial" panose="020B0604020202020204" pitchFamily="34" charset="0"/>
              </a:rPr>
              <a:t>Gary Barnak, Project Manager, Saddleback College</a:t>
            </a:r>
          </a:p>
          <a:p>
            <a:pPr algn="ctr">
              <a:spcBef>
                <a:spcPts val="300"/>
              </a:spcBef>
            </a:pPr>
            <a:r>
              <a:rPr lang="en-US" sz="1800" dirty="0">
                <a:solidFill>
                  <a:schemeClr val="accent4">
                    <a:lumMod val="10000"/>
                  </a:schemeClr>
                </a:solidFill>
                <a:latin typeface="Arial" panose="020B0604020202020204" pitchFamily="34" charset="0"/>
                <a:cs typeface="Arial" panose="020B0604020202020204" pitchFamily="34" charset="0"/>
              </a:rPr>
              <a:t>Kea Anderson, Evaluator, SRI Education</a:t>
            </a:r>
          </a:p>
          <a:p>
            <a:pPr algn="ctr">
              <a:spcBef>
                <a:spcPts val="300"/>
              </a:spcBef>
              <a:spcAft>
                <a:spcPts val="600"/>
              </a:spcAft>
            </a:pPr>
            <a:r>
              <a:rPr lang="en-US" sz="1800" dirty="0">
                <a:solidFill>
                  <a:schemeClr val="accent4">
                    <a:lumMod val="10000"/>
                  </a:schemeClr>
                </a:solidFill>
                <a:latin typeface="Arial" panose="020B0604020202020204" pitchFamily="34" charset="0"/>
                <a:cs typeface="Arial" panose="020B0604020202020204" pitchFamily="34" charset="0"/>
              </a:rPr>
              <a:t>Jared Lessard, Senior Research and Planning Analyst, Saddleback College</a:t>
            </a:r>
            <a:br>
              <a:rPr lang="en-US" sz="1800" dirty="0">
                <a:solidFill>
                  <a:schemeClr val="accent4">
                    <a:lumMod val="10000"/>
                  </a:schemeClr>
                </a:solidFill>
                <a:latin typeface="Arial" panose="020B0604020202020204" pitchFamily="34" charset="0"/>
                <a:cs typeface="Arial" panose="020B0604020202020204" pitchFamily="34" charset="0"/>
              </a:rPr>
            </a:br>
            <a:endParaRPr lang="en-US" sz="1050" dirty="0">
              <a:solidFill>
                <a:schemeClr val="accent4">
                  <a:lumMod val="10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2915C88-81D0-6142-8D05-F2E23692C556}"/>
              </a:ext>
            </a:extLst>
          </p:cNvPr>
          <p:cNvSpPr/>
          <p:nvPr/>
        </p:nvSpPr>
        <p:spPr>
          <a:xfrm>
            <a:off x="999846" y="6210888"/>
            <a:ext cx="10714892" cy="353943"/>
          </a:xfrm>
          <a:prstGeom prst="rect">
            <a:avLst/>
          </a:prstGeom>
        </p:spPr>
        <p:txBody>
          <a:bodyPr wrap="square">
            <a:spAutoFit/>
          </a:bodyPr>
          <a:lstStyle/>
          <a:p>
            <a:r>
              <a:rPr lang="en-US" sz="850" dirty="0">
                <a:solidFill>
                  <a:schemeClr val="accent6"/>
                </a:solidFill>
              </a:rPr>
              <a:t>This material is supported by NSF Cooperative Grants #HRD-1834628 and #HRD-1834608. Any opinions, findings, and conclusions or recommendations expressed are those of the author(s) and do not necessarily reflect the views of the National Science Foundation (</a:t>
            </a:r>
            <a:r>
              <a:rPr lang="en-US" sz="850" dirty="0">
                <a:solidFill>
                  <a:schemeClr val="accent6"/>
                </a:solidFill>
                <a:hlinkClick r:id="rId3"/>
              </a:rPr>
              <a:t>www.nsf.gov</a:t>
            </a:r>
            <a:r>
              <a:rPr lang="en-US" sz="850" dirty="0">
                <a:solidFill>
                  <a:schemeClr val="accent6"/>
                </a:solidFill>
              </a:rPr>
              <a:t>). Any opinions, findings, and conclusions or recommendations expressed in this material are those of the author(s) and do not necessarily reflect the views of the National Science Foundation.</a:t>
            </a:r>
          </a:p>
        </p:txBody>
      </p:sp>
      <p:pic>
        <p:nvPicPr>
          <p:cNvPr id="18" name="Picture 17" descr="https://www.nsf.gov/images/logos/NSF_4-Color_bitmap_Logo.png">
            <a:extLst>
              <a:ext uri="{FF2B5EF4-FFF2-40B4-BE49-F238E27FC236}">
                <a16:creationId xmlns:a16="http://schemas.microsoft.com/office/drawing/2014/main" id="{144EC660-5900-DD4D-A326-48B1E1A060C7}"/>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366758" y="6048678"/>
            <a:ext cx="650957" cy="678364"/>
          </a:xfrm>
          <a:prstGeom prst="rect">
            <a:avLst/>
          </a:prstGeom>
          <a:noFill/>
          <a:ln>
            <a:noFill/>
          </a:ln>
        </p:spPr>
      </p:pic>
      <p:pic>
        <p:nvPicPr>
          <p:cNvPr id="19" name="Picture 18" descr="A close up of a logo&#10;&#10;Description automatically generated">
            <a:extLst>
              <a:ext uri="{FF2B5EF4-FFF2-40B4-BE49-F238E27FC236}">
                <a16:creationId xmlns:a16="http://schemas.microsoft.com/office/drawing/2014/main" id="{561CFF05-4B62-1444-94BC-7162307A9192}"/>
              </a:ext>
            </a:extLst>
          </p:cNvPr>
          <p:cNvPicPr>
            <a:picLocks noChangeAspect="1"/>
          </p:cNvPicPr>
          <p:nvPr/>
        </p:nvPicPr>
        <p:blipFill>
          <a:blip r:embed="rId5"/>
          <a:stretch>
            <a:fillRect/>
          </a:stretch>
        </p:blipFill>
        <p:spPr>
          <a:xfrm>
            <a:off x="7542934" y="147431"/>
            <a:ext cx="4364369" cy="2048084"/>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CA951E7-E5F8-2742-B1DB-9388823FC26E}"/>
              </a:ext>
            </a:extLst>
          </p:cNvPr>
          <p:cNvPicPr>
            <a:picLocks noChangeAspect="1"/>
          </p:cNvPicPr>
          <p:nvPr/>
        </p:nvPicPr>
        <p:blipFill>
          <a:blip r:embed="rId6"/>
          <a:stretch>
            <a:fillRect/>
          </a:stretch>
        </p:blipFill>
        <p:spPr>
          <a:xfrm>
            <a:off x="284697" y="288415"/>
            <a:ext cx="6384903" cy="2567994"/>
          </a:xfrm>
          <a:prstGeom prst="rect">
            <a:avLst/>
          </a:prstGeom>
        </p:spPr>
      </p:pic>
    </p:spTree>
    <p:extLst>
      <p:ext uri="{BB962C8B-B14F-4D97-AF65-F5344CB8AC3E}">
        <p14:creationId xmlns:p14="http://schemas.microsoft.com/office/powerpoint/2010/main" val="2985560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07368BF-D419-C748-BFB3-C7744DD1126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828" y="1837395"/>
            <a:ext cx="1084393" cy="2874215"/>
          </a:xfrm>
          <a:prstGeom prst="rect">
            <a:avLst/>
          </a:prstGeom>
        </p:spPr>
      </p:pic>
      <p:sp>
        <p:nvSpPr>
          <p:cNvPr id="12" name="Rectangle 11"/>
          <p:cNvSpPr/>
          <p:nvPr/>
        </p:nvSpPr>
        <p:spPr>
          <a:xfrm>
            <a:off x="172949" y="4711610"/>
            <a:ext cx="2590167" cy="1846651"/>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Culturally diverse cohort-based learning communities with intensive student support including a dedicated </a:t>
            </a:r>
            <a:r>
              <a:rPr kumimoji="0" lang="en-US" sz="1600" b="0" i="1" u="none" strike="noStrike" kern="1200" cap="none" spc="0" normalizeH="0" baseline="0" noProof="0" dirty="0">
                <a:ln>
                  <a:noFill/>
                </a:ln>
                <a:solidFill>
                  <a:schemeClr val="accent4">
                    <a:lumMod val="10000"/>
                  </a:schemeClr>
                </a:solidFill>
                <a:effectLst/>
                <a:uLnTx/>
                <a:uFillTx/>
                <a:latin typeface="Arial"/>
                <a:ea typeface="+mn-ea"/>
                <a:cs typeface="Arial"/>
              </a:rPr>
              <a:t>Student Support Specialist (SSS)</a:t>
            </a:r>
          </a:p>
        </p:txBody>
      </p:sp>
      <p:sp>
        <p:nvSpPr>
          <p:cNvPr id="15" name="Rectangle 14">
            <a:extLst>
              <a:ext uri="{FF2B5EF4-FFF2-40B4-BE49-F238E27FC236}">
                <a16:creationId xmlns:a16="http://schemas.microsoft.com/office/drawing/2014/main" id="{62A6ECC1-CD83-4445-85BC-C93CBB945BB3}"/>
              </a:ext>
            </a:extLst>
          </p:cNvPr>
          <p:cNvSpPr/>
          <p:nvPr/>
        </p:nvSpPr>
        <p:spPr>
          <a:xfrm>
            <a:off x="2763116" y="2030160"/>
            <a:ext cx="7597800" cy="861766"/>
          </a:xfrm>
          <a:prstGeom prst="rect">
            <a:avLst/>
          </a:prstGeom>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lumMod val="10000"/>
                  </a:schemeClr>
                </a:solidFill>
                <a:effectLst/>
                <a:uLnTx/>
                <a:uFillTx/>
                <a:latin typeface="Arial"/>
                <a:ea typeface="+mn-ea"/>
                <a:cs typeface="Arial"/>
              </a:rPr>
              <a:t>Changing the “college experience” by facilitating a supportive, second family for students</a:t>
            </a:r>
          </a:p>
        </p:txBody>
      </p:sp>
      <p:pic>
        <p:nvPicPr>
          <p:cNvPr id="7" name="Picture 6">
            <a:extLst>
              <a:ext uri="{FF2B5EF4-FFF2-40B4-BE49-F238E27FC236}">
                <a16:creationId xmlns:a16="http://schemas.microsoft.com/office/drawing/2014/main" id="{4F0E3D30-39EA-6649-BD26-98CC9FC0F71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4261795" y="3086387"/>
            <a:ext cx="5048431" cy="3250445"/>
          </a:xfrm>
          <a:prstGeom prst="rect">
            <a:avLst/>
          </a:prstGeom>
          <a:ln>
            <a:solidFill>
              <a:schemeClr val="accent4">
                <a:lumMod val="10000"/>
              </a:schemeClr>
            </a:solidFill>
          </a:ln>
        </p:spPr>
      </p:pic>
      <p:sp>
        <p:nvSpPr>
          <p:cNvPr id="9" name="Rectangle 8">
            <a:extLst>
              <a:ext uri="{FF2B5EF4-FFF2-40B4-BE49-F238E27FC236}">
                <a16:creationId xmlns:a16="http://schemas.microsoft.com/office/drawing/2014/main" id="{07B2E260-E555-8743-90DB-301E7CBCF701}"/>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17" name="Group 16">
            <a:extLst>
              <a:ext uri="{FF2B5EF4-FFF2-40B4-BE49-F238E27FC236}">
                <a16:creationId xmlns:a16="http://schemas.microsoft.com/office/drawing/2014/main" id="{2F5DF779-2392-354F-9F08-E1F76243D401}"/>
              </a:ext>
            </a:extLst>
          </p:cNvPr>
          <p:cNvGrpSpPr/>
          <p:nvPr/>
        </p:nvGrpSpPr>
        <p:grpSpPr>
          <a:xfrm>
            <a:off x="483796" y="893256"/>
            <a:ext cx="11183978" cy="942443"/>
            <a:chOff x="402772" y="891561"/>
            <a:chExt cx="11183978" cy="942443"/>
          </a:xfrm>
        </p:grpSpPr>
        <p:sp>
          <p:nvSpPr>
            <p:cNvPr id="18" name="Rectangle 17">
              <a:extLst>
                <a:ext uri="{FF2B5EF4-FFF2-40B4-BE49-F238E27FC236}">
                  <a16:creationId xmlns:a16="http://schemas.microsoft.com/office/drawing/2014/main" id="{740296D3-CAA5-AF43-B461-625BF04694CC}"/>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9" name="Rectangle 18">
              <a:extLst>
                <a:ext uri="{FF2B5EF4-FFF2-40B4-BE49-F238E27FC236}">
                  <a16:creationId xmlns:a16="http://schemas.microsoft.com/office/drawing/2014/main" id="{43ED57AE-C7E1-CF4C-B677-277CC1B1DFA8}"/>
                </a:ext>
              </a:extLst>
            </p:cNvPr>
            <p:cNvSpPr/>
            <p:nvPr/>
          </p:nvSpPr>
          <p:spPr>
            <a:xfrm>
              <a:off x="454913" y="1024232"/>
              <a:ext cx="11131837" cy="677100"/>
            </a:xfrm>
            <a:prstGeom prst="rect">
              <a:avLst/>
            </a:prstGeom>
            <a:noFill/>
            <a:ln>
              <a:noFill/>
            </a:ln>
          </p:spPr>
          <p:txBody>
            <a:bodyPr wrap="square" lIns="121912" tIns="60956" rIns="121912" bIns="60956">
              <a:spAutoFit/>
            </a:bodyPr>
            <a:lstStyle/>
            <a:p>
              <a:pPr lvl="0" algn="ctr" defTabSz="609555">
                <a:defRPr/>
              </a:pPr>
              <a:r>
                <a:rPr lang="en-US" sz="3600" b="1" i="1" dirty="0">
                  <a:solidFill>
                    <a:schemeClr val="accent4">
                      <a:lumMod val="10000"/>
                    </a:schemeClr>
                  </a:solidFill>
                  <a:latin typeface="Arial"/>
                  <a:cs typeface="Arial"/>
                </a:rPr>
                <a:t>Changing People’s Lives by Changing Systems</a:t>
              </a:r>
            </a:p>
          </p:txBody>
        </p:sp>
      </p:grpSp>
    </p:spTree>
    <p:extLst>
      <p:ext uri="{BB962C8B-B14F-4D97-AF65-F5344CB8AC3E}">
        <p14:creationId xmlns:p14="http://schemas.microsoft.com/office/powerpoint/2010/main" val="31837337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FA9A584-A69C-C04C-8152-092DC46908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98860" y="1837395"/>
            <a:ext cx="1084393" cy="2874215"/>
          </a:xfrm>
          <a:prstGeom prst="rect">
            <a:avLst/>
          </a:prstGeom>
        </p:spPr>
      </p:pic>
      <p:sp>
        <p:nvSpPr>
          <p:cNvPr id="14" name="Rectangle 13"/>
          <p:cNvSpPr/>
          <p:nvPr/>
        </p:nvSpPr>
        <p:spPr>
          <a:xfrm>
            <a:off x="2915037" y="4714998"/>
            <a:ext cx="1960385" cy="1107996"/>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Accelerated and contextualized cohort math courses</a:t>
            </a:r>
          </a:p>
        </p:txBody>
      </p:sp>
      <p:sp>
        <p:nvSpPr>
          <p:cNvPr id="15" name="Rectangle 14">
            <a:extLst>
              <a:ext uri="{FF2B5EF4-FFF2-40B4-BE49-F238E27FC236}">
                <a16:creationId xmlns:a16="http://schemas.microsoft.com/office/drawing/2014/main" id="{2374289B-7A0C-124E-ABB4-7E26E6B1E16D}"/>
              </a:ext>
            </a:extLst>
          </p:cNvPr>
          <p:cNvSpPr/>
          <p:nvPr/>
        </p:nvSpPr>
        <p:spPr>
          <a:xfrm>
            <a:off x="4099826" y="2143002"/>
            <a:ext cx="8004690" cy="492434"/>
          </a:xfrm>
          <a:prstGeom prst="rect">
            <a:avLst/>
          </a:prstGeom>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lang="en-US" sz="2400" b="1" dirty="0">
                <a:solidFill>
                  <a:schemeClr val="accent4">
                    <a:lumMod val="10000"/>
                  </a:schemeClr>
                </a:solidFill>
                <a:latin typeface="Arial"/>
                <a:cs typeface="Arial"/>
              </a:rPr>
              <a:t>Changing the way colleges deliver math courses</a:t>
            </a:r>
          </a:p>
        </p:txBody>
      </p:sp>
      <p:pic>
        <p:nvPicPr>
          <p:cNvPr id="3" name="Picture 2" descr="A group of football players posing for a picture&#10;&#10;Description automatically generated">
            <a:extLst>
              <a:ext uri="{FF2B5EF4-FFF2-40B4-BE49-F238E27FC236}">
                <a16:creationId xmlns:a16="http://schemas.microsoft.com/office/drawing/2014/main" id="{2538400A-7B29-BC43-BDFD-A33DB22A0369}"/>
              </a:ext>
            </a:extLst>
          </p:cNvPr>
          <p:cNvPicPr>
            <a:picLocks noChangeAspect="1"/>
          </p:cNvPicPr>
          <p:nvPr/>
        </p:nvPicPr>
        <p:blipFill rotWithShape="1">
          <a:blip r:embed="rId4">
            <a:extLst>
              <a:ext uri="{28A0092B-C50C-407E-A947-70E740481C1C}">
                <a14:useLocalDpi xmlns:a14="http://schemas.microsoft.com/office/drawing/2010/main"/>
              </a:ext>
            </a:extLst>
          </a:blip>
          <a:srcRect b="14182"/>
          <a:stretch/>
        </p:blipFill>
        <p:spPr>
          <a:xfrm>
            <a:off x="5259245" y="2841297"/>
            <a:ext cx="6016173" cy="3439760"/>
          </a:xfrm>
          <a:prstGeom prst="rect">
            <a:avLst/>
          </a:prstGeom>
          <a:ln>
            <a:solidFill>
              <a:schemeClr val="accent4">
                <a:lumMod val="10000"/>
              </a:schemeClr>
            </a:solidFill>
          </a:ln>
        </p:spPr>
      </p:pic>
      <p:sp>
        <p:nvSpPr>
          <p:cNvPr id="11" name="Rectangle 10">
            <a:extLst>
              <a:ext uri="{FF2B5EF4-FFF2-40B4-BE49-F238E27FC236}">
                <a16:creationId xmlns:a16="http://schemas.microsoft.com/office/drawing/2014/main" id="{923CA2A8-2C8D-7848-AD77-41504E6987E5}"/>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16" name="Group 15">
            <a:extLst>
              <a:ext uri="{FF2B5EF4-FFF2-40B4-BE49-F238E27FC236}">
                <a16:creationId xmlns:a16="http://schemas.microsoft.com/office/drawing/2014/main" id="{F86C29D9-A4D7-E641-8978-9B8F619BDDC1}"/>
              </a:ext>
            </a:extLst>
          </p:cNvPr>
          <p:cNvGrpSpPr/>
          <p:nvPr/>
        </p:nvGrpSpPr>
        <p:grpSpPr>
          <a:xfrm>
            <a:off x="483796" y="893256"/>
            <a:ext cx="11183978" cy="942443"/>
            <a:chOff x="402772" y="891561"/>
            <a:chExt cx="11183978" cy="942443"/>
          </a:xfrm>
        </p:grpSpPr>
        <p:sp>
          <p:nvSpPr>
            <p:cNvPr id="17" name="Rectangle 16">
              <a:extLst>
                <a:ext uri="{FF2B5EF4-FFF2-40B4-BE49-F238E27FC236}">
                  <a16:creationId xmlns:a16="http://schemas.microsoft.com/office/drawing/2014/main" id="{01F0A970-91E0-DC40-9BF2-4BA686E60FAF}"/>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99230438-902A-B142-B3C1-E9BCCDF308B8}"/>
                </a:ext>
              </a:extLst>
            </p:cNvPr>
            <p:cNvSpPr/>
            <p:nvPr/>
          </p:nvSpPr>
          <p:spPr>
            <a:xfrm>
              <a:off x="454913" y="1024232"/>
              <a:ext cx="11131837" cy="677100"/>
            </a:xfrm>
            <a:prstGeom prst="rect">
              <a:avLst/>
            </a:prstGeom>
            <a:noFill/>
            <a:ln>
              <a:noFill/>
            </a:ln>
          </p:spPr>
          <p:txBody>
            <a:bodyPr wrap="square" lIns="121912" tIns="60956" rIns="121912" bIns="60956">
              <a:spAutoFit/>
            </a:bodyPr>
            <a:lstStyle/>
            <a:p>
              <a:pPr lvl="0" algn="ctr" defTabSz="609555">
                <a:defRPr/>
              </a:pPr>
              <a:r>
                <a:rPr lang="en-US" sz="3600" b="1" i="1" dirty="0">
                  <a:solidFill>
                    <a:schemeClr val="accent4">
                      <a:lumMod val="10000"/>
                    </a:schemeClr>
                  </a:solidFill>
                  <a:latin typeface="Arial"/>
                  <a:cs typeface="Arial"/>
                </a:rPr>
                <a:t>Changing People’s Lives by Changing Systems</a:t>
              </a:r>
            </a:p>
          </p:txBody>
        </p:sp>
      </p:grpSp>
    </p:spTree>
    <p:extLst>
      <p:ext uri="{BB962C8B-B14F-4D97-AF65-F5344CB8AC3E}">
        <p14:creationId xmlns:p14="http://schemas.microsoft.com/office/powerpoint/2010/main" val="10061332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013B211-99DD-5346-B097-1F7125EFC4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33589" y="1837395"/>
            <a:ext cx="1084393" cy="2874215"/>
          </a:xfrm>
          <a:prstGeom prst="rect">
            <a:avLst/>
          </a:prstGeom>
        </p:spPr>
      </p:pic>
      <p:sp>
        <p:nvSpPr>
          <p:cNvPr id="16" name="Rectangle 15"/>
          <p:cNvSpPr/>
          <p:nvPr/>
        </p:nvSpPr>
        <p:spPr>
          <a:xfrm>
            <a:off x="5132725" y="4714998"/>
            <a:ext cx="1960385" cy="1107996"/>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Opportunity for paid internships for STEM Core completers</a:t>
            </a:r>
          </a:p>
        </p:txBody>
      </p:sp>
      <p:sp>
        <p:nvSpPr>
          <p:cNvPr id="15" name="Rectangle 14">
            <a:extLst>
              <a:ext uri="{FF2B5EF4-FFF2-40B4-BE49-F238E27FC236}">
                <a16:creationId xmlns:a16="http://schemas.microsoft.com/office/drawing/2014/main" id="{62BA412E-5531-694C-AC9F-42916B4DFC6B}"/>
              </a:ext>
            </a:extLst>
          </p:cNvPr>
          <p:cNvSpPr/>
          <p:nvPr/>
        </p:nvSpPr>
        <p:spPr>
          <a:xfrm>
            <a:off x="7018846" y="2868713"/>
            <a:ext cx="4681411" cy="861766"/>
          </a:xfrm>
          <a:prstGeom prst="rect">
            <a:avLst/>
          </a:prstGeom>
        </p:spPr>
        <p:txBody>
          <a:bodyPr wrap="square" lIns="121912" tIns="60956" rIns="121912" bIns="60956">
            <a:spAutoFit/>
          </a:bodyPr>
          <a:lstStyle/>
          <a:p>
            <a:pPr algn="ctr" defTabSz="609555">
              <a:defRPr/>
            </a:pPr>
            <a:r>
              <a:rPr lang="en-US" sz="2400" b="1" dirty="0">
                <a:solidFill>
                  <a:schemeClr val="accent4">
                    <a:lumMod val="10000"/>
                  </a:schemeClr>
                </a:solidFill>
                <a:latin typeface="Arial"/>
                <a:cs typeface="Arial"/>
              </a:rPr>
              <a:t>Changing the way employers view internships</a:t>
            </a:r>
          </a:p>
        </p:txBody>
      </p:sp>
      <p:pic>
        <p:nvPicPr>
          <p:cNvPr id="3" name="Picture 2" descr="A group of people posing for the camera&#10;&#10;Description automatically generated">
            <a:extLst>
              <a:ext uri="{FF2B5EF4-FFF2-40B4-BE49-F238E27FC236}">
                <a16:creationId xmlns:a16="http://schemas.microsoft.com/office/drawing/2014/main" id="{A7306EB5-AF1E-CB46-88BF-5C6E00E6293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2589" y="2548482"/>
            <a:ext cx="4135305" cy="2935096"/>
          </a:xfrm>
          <a:prstGeom prst="rect">
            <a:avLst/>
          </a:prstGeom>
          <a:ln>
            <a:solidFill>
              <a:schemeClr val="accent4">
                <a:lumMod val="10000"/>
              </a:schemeClr>
            </a:solidFill>
          </a:ln>
        </p:spPr>
      </p:pic>
      <p:sp>
        <p:nvSpPr>
          <p:cNvPr id="9" name="Rectangle 8">
            <a:extLst>
              <a:ext uri="{FF2B5EF4-FFF2-40B4-BE49-F238E27FC236}">
                <a16:creationId xmlns:a16="http://schemas.microsoft.com/office/drawing/2014/main" id="{5E84DC84-1BF1-A148-BB01-B7249929F904}"/>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14" name="Group 13">
            <a:extLst>
              <a:ext uri="{FF2B5EF4-FFF2-40B4-BE49-F238E27FC236}">
                <a16:creationId xmlns:a16="http://schemas.microsoft.com/office/drawing/2014/main" id="{8BE32DC8-A16A-5548-B864-9F2DC1960413}"/>
              </a:ext>
            </a:extLst>
          </p:cNvPr>
          <p:cNvGrpSpPr/>
          <p:nvPr/>
        </p:nvGrpSpPr>
        <p:grpSpPr>
          <a:xfrm>
            <a:off x="483796" y="893256"/>
            <a:ext cx="11183978" cy="942443"/>
            <a:chOff x="402772" y="891561"/>
            <a:chExt cx="11183978" cy="942443"/>
          </a:xfrm>
        </p:grpSpPr>
        <p:sp>
          <p:nvSpPr>
            <p:cNvPr id="17" name="Rectangle 16">
              <a:extLst>
                <a:ext uri="{FF2B5EF4-FFF2-40B4-BE49-F238E27FC236}">
                  <a16:creationId xmlns:a16="http://schemas.microsoft.com/office/drawing/2014/main" id="{907C6B8B-1527-7741-BC6F-DE5E3ACA2925}"/>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57E8BDEE-78F2-DD41-AA28-65D9AD5F6EEE}"/>
                </a:ext>
              </a:extLst>
            </p:cNvPr>
            <p:cNvSpPr/>
            <p:nvPr/>
          </p:nvSpPr>
          <p:spPr>
            <a:xfrm>
              <a:off x="454913" y="1024232"/>
              <a:ext cx="11131837" cy="677100"/>
            </a:xfrm>
            <a:prstGeom prst="rect">
              <a:avLst/>
            </a:prstGeom>
            <a:noFill/>
            <a:ln>
              <a:noFill/>
            </a:ln>
          </p:spPr>
          <p:txBody>
            <a:bodyPr wrap="square" lIns="121912" tIns="60956" rIns="121912" bIns="60956">
              <a:spAutoFit/>
            </a:bodyPr>
            <a:lstStyle/>
            <a:p>
              <a:pPr lvl="0" algn="ctr" defTabSz="609555">
                <a:defRPr/>
              </a:pPr>
              <a:r>
                <a:rPr lang="en-US" sz="3600" b="1" i="1" dirty="0">
                  <a:solidFill>
                    <a:schemeClr val="accent4">
                      <a:lumMod val="10000"/>
                    </a:schemeClr>
                  </a:solidFill>
                  <a:latin typeface="Arial"/>
                  <a:cs typeface="Arial"/>
                </a:rPr>
                <a:t>Changing People’s Lives by Changing Systems</a:t>
              </a:r>
            </a:p>
          </p:txBody>
        </p:sp>
      </p:grpSp>
    </p:spTree>
    <p:extLst>
      <p:ext uri="{BB962C8B-B14F-4D97-AF65-F5344CB8AC3E}">
        <p14:creationId xmlns:p14="http://schemas.microsoft.com/office/powerpoint/2010/main" val="8529474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9FA941F-3321-2B46-8F2B-75135023646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7952" y="1837395"/>
            <a:ext cx="1084393" cy="2874215"/>
          </a:xfrm>
          <a:prstGeom prst="rect">
            <a:avLst/>
          </a:prstGeom>
        </p:spPr>
      </p:pic>
      <p:sp>
        <p:nvSpPr>
          <p:cNvPr id="19" name="Rectangle 18"/>
          <p:cNvSpPr/>
          <p:nvPr/>
        </p:nvSpPr>
        <p:spPr>
          <a:xfrm>
            <a:off x="7377361" y="4714998"/>
            <a:ext cx="1960385" cy="1107996"/>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Professional development for faculty and counselors</a:t>
            </a:r>
          </a:p>
        </p:txBody>
      </p:sp>
      <p:sp>
        <p:nvSpPr>
          <p:cNvPr id="8" name="Rectangle 7">
            <a:extLst>
              <a:ext uri="{FF2B5EF4-FFF2-40B4-BE49-F238E27FC236}">
                <a16:creationId xmlns:a16="http://schemas.microsoft.com/office/drawing/2014/main" id="{C16A6BA2-0B00-AB42-8100-B672E0D27C1B}"/>
              </a:ext>
            </a:extLst>
          </p:cNvPr>
          <p:cNvSpPr/>
          <p:nvPr/>
        </p:nvSpPr>
        <p:spPr>
          <a:xfrm>
            <a:off x="1088509" y="1968370"/>
            <a:ext cx="5638862" cy="861766"/>
          </a:xfrm>
          <a:prstGeom prst="rect">
            <a:avLst/>
          </a:prstGeom>
        </p:spPr>
        <p:txBody>
          <a:bodyPr wrap="square" lIns="121912" tIns="60956" rIns="121912" bIns="60956">
            <a:spAutoFit/>
          </a:bodyPr>
          <a:lstStyle/>
          <a:p>
            <a:pPr marR="0" lvl="0" indent="0" algn="ctr" defTabSz="609555" fontAlgn="auto">
              <a:lnSpc>
                <a:spcPct val="100000"/>
              </a:lnSpc>
              <a:spcBef>
                <a:spcPts val="0"/>
              </a:spcBef>
              <a:spcAft>
                <a:spcPts val="0"/>
              </a:spcAft>
              <a:buClrTx/>
              <a:buSzTx/>
              <a:buFontTx/>
              <a:buNone/>
              <a:tabLst/>
              <a:defRPr/>
            </a:pPr>
            <a:r>
              <a:rPr lang="en-US" sz="2400" b="1" dirty="0">
                <a:solidFill>
                  <a:schemeClr val="accent4">
                    <a:lumMod val="10000"/>
                  </a:schemeClr>
                </a:solidFill>
                <a:latin typeface="Arial"/>
                <a:cs typeface="Arial"/>
              </a:rPr>
              <a:t>Changing the way faculty and counselors view student potential</a:t>
            </a:r>
          </a:p>
        </p:txBody>
      </p:sp>
      <p:pic>
        <p:nvPicPr>
          <p:cNvPr id="3" name="Picture 2" descr="A picture containing person, woman, indoor, holding&#10;&#10;Description automatically generated">
            <a:extLst>
              <a:ext uri="{FF2B5EF4-FFF2-40B4-BE49-F238E27FC236}">
                <a16:creationId xmlns:a16="http://schemas.microsoft.com/office/drawing/2014/main" id="{58209923-ED36-9C47-AF13-1A262CC5D87E}"/>
              </a:ext>
            </a:extLst>
          </p:cNvPr>
          <p:cNvPicPr>
            <a:picLocks noChangeAspect="1"/>
          </p:cNvPicPr>
          <p:nvPr/>
        </p:nvPicPr>
        <p:blipFill>
          <a:blip r:embed="rId4"/>
          <a:stretch>
            <a:fillRect/>
          </a:stretch>
        </p:blipFill>
        <p:spPr>
          <a:xfrm>
            <a:off x="1490010" y="2962807"/>
            <a:ext cx="4867248" cy="3641765"/>
          </a:xfrm>
          <a:prstGeom prst="rect">
            <a:avLst/>
          </a:prstGeom>
          <a:ln>
            <a:solidFill>
              <a:schemeClr val="accent4">
                <a:lumMod val="10000"/>
              </a:schemeClr>
            </a:solidFill>
          </a:ln>
        </p:spPr>
      </p:pic>
      <p:sp>
        <p:nvSpPr>
          <p:cNvPr id="9" name="Rectangle 8">
            <a:extLst>
              <a:ext uri="{FF2B5EF4-FFF2-40B4-BE49-F238E27FC236}">
                <a16:creationId xmlns:a16="http://schemas.microsoft.com/office/drawing/2014/main" id="{886E91DF-FA60-E647-AAB5-E9D015B31B14}"/>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14" name="Group 13">
            <a:extLst>
              <a:ext uri="{FF2B5EF4-FFF2-40B4-BE49-F238E27FC236}">
                <a16:creationId xmlns:a16="http://schemas.microsoft.com/office/drawing/2014/main" id="{8AFC6BDD-41D9-8C49-AB8A-C368EF821964}"/>
              </a:ext>
            </a:extLst>
          </p:cNvPr>
          <p:cNvGrpSpPr/>
          <p:nvPr/>
        </p:nvGrpSpPr>
        <p:grpSpPr>
          <a:xfrm>
            <a:off x="483796" y="893256"/>
            <a:ext cx="11183978" cy="942443"/>
            <a:chOff x="402772" y="891561"/>
            <a:chExt cx="11183978" cy="942443"/>
          </a:xfrm>
        </p:grpSpPr>
        <p:sp>
          <p:nvSpPr>
            <p:cNvPr id="15" name="Rectangle 14">
              <a:extLst>
                <a:ext uri="{FF2B5EF4-FFF2-40B4-BE49-F238E27FC236}">
                  <a16:creationId xmlns:a16="http://schemas.microsoft.com/office/drawing/2014/main" id="{417AC8FE-F692-A943-94C9-B0E6F0104579}"/>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6" name="Rectangle 15">
              <a:extLst>
                <a:ext uri="{FF2B5EF4-FFF2-40B4-BE49-F238E27FC236}">
                  <a16:creationId xmlns:a16="http://schemas.microsoft.com/office/drawing/2014/main" id="{25D228E6-EFE8-414B-B309-594C830AB41F}"/>
                </a:ext>
              </a:extLst>
            </p:cNvPr>
            <p:cNvSpPr/>
            <p:nvPr/>
          </p:nvSpPr>
          <p:spPr>
            <a:xfrm>
              <a:off x="454913" y="1024232"/>
              <a:ext cx="11131837" cy="677100"/>
            </a:xfrm>
            <a:prstGeom prst="rect">
              <a:avLst/>
            </a:prstGeom>
            <a:noFill/>
            <a:ln>
              <a:noFill/>
            </a:ln>
          </p:spPr>
          <p:txBody>
            <a:bodyPr wrap="square" lIns="121912" tIns="60956" rIns="121912" bIns="60956">
              <a:spAutoFit/>
            </a:bodyPr>
            <a:lstStyle/>
            <a:p>
              <a:pPr lvl="0" algn="ctr" defTabSz="609555">
                <a:defRPr/>
              </a:pPr>
              <a:r>
                <a:rPr lang="en-US" sz="3600" b="1" i="1" dirty="0">
                  <a:solidFill>
                    <a:schemeClr val="accent4">
                      <a:lumMod val="10000"/>
                    </a:schemeClr>
                  </a:solidFill>
                  <a:latin typeface="Arial"/>
                  <a:cs typeface="Arial"/>
                </a:rPr>
                <a:t>Changing People’s Lives by Changing Systems</a:t>
              </a:r>
            </a:p>
          </p:txBody>
        </p:sp>
      </p:grpSp>
    </p:spTree>
    <p:extLst>
      <p:ext uri="{BB962C8B-B14F-4D97-AF65-F5344CB8AC3E}">
        <p14:creationId xmlns:p14="http://schemas.microsoft.com/office/powerpoint/2010/main" val="13843827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9D13A39-DC8A-0A4C-8D2B-BEEEA23FE7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027229" y="1837395"/>
            <a:ext cx="1084393" cy="2874215"/>
          </a:xfrm>
          <a:prstGeom prst="rect">
            <a:avLst/>
          </a:prstGeom>
        </p:spPr>
      </p:pic>
      <p:sp>
        <p:nvSpPr>
          <p:cNvPr id="30" name="Rectangle 29">
            <a:extLst>
              <a:ext uri="{FF2B5EF4-FFF2-40B4-BE49-F238E27FC236}">
                <a16:creationId xmlns:a16="http://schemas.microsoft.com/office/drawing/2014/main" id="{D1A86369-51A2-EC40-9AE6-9DC49491DDB2}"/>
              </a:ext>
            </a:extLst>
          </p:cNvPr>
          <p:cNvSpPr/>
          <p:nvPr/>
        </p:nvSpPr>
        <p:spPr>
          <a:xfrm>
            <a:off x="9626365" y="4715001"/>
            <a:ext cx="1960385" cy="861775"/>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Sharing best practices and solutions </a:t>
            </a:r>
          </a:p>
        </p:txBody>
      </p:sp>
      <p:pic>
        <p:nvPicPr>
          <p:cNvPr id="3" name="Picture 2" descr="A close up of a sign&#10;&#10;Description automatically generated">
            <a:extLst>
              <a:ext uri="{FF2B5EF4-FFF2-40B4-BE49-F238E27FC236}">
                <a16:creationId xmlns:a16="http://schemas.microsoft.com/office/drawing/2014/main" id="{9BD092D4-8680-2C41-9404-F515CEE32A89}"/>
              </a:ext>
            </a:extLst>
          </p:cNvPr>
          <p:cNvPicPr>
            <a:picLocks noChangeAspect="1"/>
          </p:cNvPicPr>
          <p:nvPr/>
        </p:nvPicPr>
        <p:blipFill>
          <a:blip r:embed="rId4"/>
          <a:stretch>
            <a:fillRect/>
          </a:stretch>
        </p:blipFill>
        <p:spPr>
          <a:xfrm>
            <a:off x="2186887" y="2170594"/>
            <a:ext cx="6539807" cy="4320828"/>
          </a:xfrm>
          <a:prstGeom prst="rect">
            <a:avLst/>
          </a:prstGeom>
        </p:spPr>
      </p:pic>
      <p:sp>
        <p:nvSpPr>
          <p:cNvPr id="8" name="Rectangle 7">
            <a:extLst>
              <a:ext uri="{FF2B5EF4-FFF2-40B4-BE49-F238E27FC236}">
                <a16:creationId xmlns:a16="http://schemas.microsoft.com/office/drawing/2014/main" id="{0EAE18F1-D257-9C4B-A242-642CF4BC575C}"/>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13" name="Group 12">
            <a:extLst>
              <a:ext uri="{FF2B5EF4-FFF2-40B4-BE49-F238E27FC236}">
                <a16:creationId xmlns:a16="http://schemas.microsoft.com/office/drawing/2014/main" id="{1485843E-329F-DE42-AF47-DF93BAACD1C9}"/>
              </a:ext>
            </a:extLst>
          </p:cNvPr>
          <p:cNvGrpSpPr/>
          <p:nvPr/>
        </p:nvGrpSpPr>
        <p:grpSpPr>
          <a:xfrm>
            <a:off x="483796" y="893256"/>
            <a:ext cx="11183978" cy="942443"/>
            <a:chOff x="402772" y="891561"/>
            <a:chExt cx="11183978" cy="942443"/>
          </a:xfrm>
        </p:grpSpPr>
        <p:sp>
          <p:nvSpPr>
            <p:cNvPr id="14" name="Rectangle 13">
              <a:extLst>
                <a:ext uri="{FF2B5EF4-FFF2-40B4-BE49-F238E27FC236}">
                  <a16:creationId xmlns:a16="http://schemas.microsoft.com/office/drawing/2014/main" id="{FDCD56B6-C8BD-6C44-8311-62F9BC535792}"/>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0683D09A-7C71-F747-96E5-D76EFECAE4ED}"/>
                </a:ext>
              </a:extLst>
            </p:cNvPr>
            <p:cNvSpPr/>
            <p:nvPr/>
          </p:nvSpPr>
          <p:spPr>
            <a:xfrm>
              <a:off x="454913" y="1024232"/>
              <a:ext cx="11131837" cy="677100"/>
            </a:xfrm>
            <a:prstGeom prst="rect">
              <a:avLst/>
            </a:prstGeom>
            <a:noFill/>
            <a:ln>
              <a:noFill/>
            </a:ln>
          </p:spPr>
          <p:txBody>
            <a:bodyPr wrap="square" lIns="121912" tIns="60956" rIns="121912" bIns="60956">
              <a:spAutoFit/>
            </a:bodyPr>
            <a:lstStyle/>
            <a:p>
              <a:pPr lvl="0" algn="ctr" defTabSz="609555">
                <a:defRPr/>
              </a:pPr>
              <a:r>
                <a:rPr lang="en-US" sz="3600" b="1" i="1" dirty="0">
                  <a:solidFill>
                    <a:schemeClr val="accent4">
                      <a:lumMod val="10000"/>
                    </a:schemeClr>
                  </a:solidFill>
                  <a:latin typeface="Arial"/>
                  <a:cs typeface="Arial"/>
                </a:rPr>
                <a:t>Changing People’s Lives by Changing Systems</a:t>
              </a:r>
            </a:p>
          </p:txBody>
        </p:sp>
      </p:grpSp>
    </p:spTree>
    <p:extLst>
      <p:ext uri="{BB962C8B-B14F-4D97-AF65-F5344CB8AC3E}">
        <p14:creationId xmlns:p14="http://schemas.microsoft.com/office/powerpoint/2010/main" val="40796946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766451-752B-2E4F-B7D2-E1A3FCCEED54}"/>
              </a:ext>
            </a:extLst>
          </p:cNvPr>
          <p:cNvSpPr>
            <a:spLocks noChangeArrowheads="1"/>
          </p:cNvSpPr>
          <p:nvPr/>
        </p:nvSpPr>
        <p:spPr bwMode="auto">
          <a:xfrm>
            <a:off x="0" y="507832"/>
            <a:ext cx="12192000" cy="679166"/>
          </a:xfrm>
          <a:prstGeom prst="rect">
            <a:avLst/>
          </a:prstGeom>
          <a:noFill/>
          <a:ln w="9525">
            <a:noFill/>
            <a:miter lim="800000"/>
            <a:headEnd/>
            <a:tailEnd/>
          </a:ln>
          <a:effectLst>
            <a:outerShdw blurRad="40000" dist="23000" dir="5400000" rotWithShape="0">
              <a:srgbClr val="808080">
                <a:alpha val="34998"/>
              </a:srgbClr>
            </a:outerShdw>
          </a:effectLst>
        </p:spPr>
        <p:txBody>
          <a:bodyPr anchor="ct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The STEM Core Model</a:t>
            </a:r>
          </a:p>
          <a:p>
            <a:pPr algn="ctr">
              <a:defRPr/>
            </a:pPr>
            <a:endParaRPr lang="en-US" sz="1400" dirty="0">
              <a:solidFill>
                <a:schemeClr val="lt1"/>
              </a:solidFill>
            </a:endParaRPr>
          </a:p>
        </p:txBody>
      </p:sp>
      <p:pic>
        <p:nvPicPr>
          <p:cNvPr id="15362" name="Picture 6">
            <a:extLst>
              <a:ext uri="{FF2B5EF4-FFF2-40B4-BE49-F238E27FC236}">
                <a16:creationId xmlns:a16="http://schemas.microsoft.com/office/drawing/2014/main" id="{51726FDA-DD5A-304C-9A0C-8DC82548C60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04042" y="2410247"/>
            <a:ext cx="3908439" cy="2574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7">
            <a:extLst>
              <a:ext uri="{FF2B5EF4-FFF2-40B4-BE49-F238E27FC236}">
                <a16:creationId xmlns:a16="http://schemas.microsoft.com/office/drawing/2014/main" id="{BCDEEB9A-A0EB-7849-BD49-A1BAAC983FD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88639" y="2400957"/>
            <a:ext cx="3351183" cy="25744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11">
            <a:extLst>
              <a:ext uri="{FF2B5EF4-FFF2-40B4-BE49-F238E27FC236}">
                <a16:creationId xmlns:a16="http://schemas.microsoft.com/office/drawing/2014/main" id="{7AA784E8-7280-124D-B339-5657175E306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274" y="2400957"/>
            <a:ext cx="3625611" cy="25946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5" name="TextBox 1">
            <a:extLst>
              <a:ext uri="{FF2B5EF4-FFF2-40B4-BE49-F238E27FC236}">
                <a16:creationId xmlns:a16="http://schemas.microsoft.com/office/drawing/2014/main" id="{AD3F20D5-DB16-D140-BE1F-8ECA2D9EAE4D}"/>
              </a:ext>
            </a:extLst>
          </p:cNvPr>
          <p:cNvSpPr txBox="1">
            <a:spLocks noChangeArrowheads="1"/>
          </p:cNvSpPr>
          <p:nvPr/>
        </p:nvSpPr>
        <p:spPr bwMode="auto">
          <a:xfrm>
            <a:off x="4213226" y="1186998"/>
            <a:ext cx="18473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 name="Rectangle 8">
            <a:extLst>
              <a:ext uri="{FF2B5EF4-FFF2-40B4-BE49-F238E27FC236}">
                <a16:creationId xmlns:a16="http://schemas.microsoft.com/office/drawing/2014/main" id="{BF81E096-96F3-C745-AC60-0DD96A799EE6}"/>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sp>
        <p:nvSpPr>
          <p:cNvPr id="2" name="TextBox 1">
            <a:extLst>
              <a:ext uri="{FF2B5EF4-FFF2-40B4-BE49-F238E27FC236}">
                <a16:creationId xmlns:a16="http://schemas.microsoft.com/office/drawing/2014/main" id="{A76D6F02-787A-8D46-9BC1-0A223D52322D}"/>
              </a:ext>
            </a:extLst>
          </p:cNvPr>
          <p:cNvSpPr txBox="1"/>
          <p:nvPr/>
        </p:nvSpPr>
        <p:spPr>
          <a:xfrm>
            <a:off x="-20215" y="1121025"/>
            <a:ext cx="12192000" cy="846377"/>
          </a:xfrm>
          <a:prstGeom prst="rect">
            <a:avLst/>
          </a:prstGeom>
          <a:solidFill>
            <a:schemeClr val="accent4">
              <a:lumMod val="10000"/>
              <a:alpha val="5000"/>
            </a:schemeClr>
          </a:solidFill>
          <a:ln>
            <a:noFill/>
          </a:ln>
        </p:spPr>
        <p:txBody>
          <a:bodyPr wrap="square" lIns="121912" tIns="60956" rIns="121912" bIns="60956">
            <a:spAutoFit/>
          </a:bodyPr>
          <a:lstStyle>
            <a:defPPr>
              <a:defRPr lang="en-US"/>
            </a:defPPr>
            <a:lvl1pPr algn="ctr" defTabSz="609555">
              <a:defRPr sz="1800" i="1">
                <a:solidFill>
                  <a:schemeClr val="accent4">
                    <a:lumMod val="10000"/>
                  </a:schemeClr>
                </a:solidFill>
                <a:latin typeface="Helvetica" pitchFamily="2" charset="0"/>
              </a:defRPr>
            </a:lvl1pPr>
          </a:lstStyle>
          <a:p>
            <a:r>
              <a:rPr lang="en-US" sz="1000" b="1" dirty="0"/>
              <a:t/>
            </a:r>
            <a:br>
              <a:rPr lang="en-US" sz="1000" b="1" dirty="0"/>
            </a:br>
            <a:r>
              <a:rPr lang="en-US" sz="2800" b="1" dirty="0">
                <a:latin typeface="Arial" panose="020B0604020202020204" pitchFamily="34" charset="0"/>
                <a:cs typeface="Arial" panose="020B0604020202020204" pitchFamily="34" charset="0"/>
              </a:rPr>
              <a:t>Details, Infrastructure, and Partnerships</a:t>
            </a:r>
          </a:p>
          <a:p>
            <a:endParaRPr lang="en-US" sz="900" dirty="0"/>
          </a:p>
        </p:txBody>
      </p:sp>
    </p:spTree>
    <p:extLst>
      <p:ext uri="{BB962C8B-B14F-4D97-AF65-F5344CB8AC3E}">
        <p14:creationId xmlns:p14="http://schemas.microsoft.com/office/powerpoint/2010/main" val="3204255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Placeholder 2">
            <a:extLst>
              <a:ext uri="{FF2B5EF4-FFF2-40B4-BE49-F238E27FC236}">
                <a16:creationId xmlns:a16="http://schemas.microsoft.com/office/drawing/2014/main" id="{977EC239-7DFD-0043-AA27-BAD8C3DF2743}"/>
              </a:ext>
            </a:extLst>
          </p:cNvPr>
          <p:cNvSpPr>
            <a:spLocks noGrp="1"/>
          </p:cNvSpPr>
          <p:nvPr>
            <p:ph type="body" idx="1"/>
          </p:nvPr>
        </p:nvSpPr>
        <p:spPr bwMode="auto">
          <a:xfrm>
            <a:off x="590608" y="1865352"/>
            <a:ext cx="5095610" cy="639762"/>
          </a:xfrm>
          <a:solidFill>
            <a:srgbClr val="B30838"/>
          </a:solidFill>
        </p:spPr>
        <p:txBody>
          <a:bodyPr vert="horz" wrap="square" lIns="91440" tIns="45720" rIns="91440" bIns="45720" numCol="1" rtlCol="0" anchor="ctr" anchorCtr="0" compatLnSpc="1">
            <a:prstTxWarp prst="textNoShape">
              <a:avLst/>
            </a:prstTxWarp>
            <a:normAutofit fontScale="92500" lnSpcReduction="10000"/>
          </a:bodyPr>
          <a:lstStyle/>
          <a:p>
            <a:pPr algn="ctr"/>
            <a:r>
              <a:rPr lang="en-US" altLang="en-US" dirty="0">
                <a:solidFill>
                  <a:schemeClr val="bg1"/>
                </a:solidFill>
                <a:latin typeface="Arial" panose="020B0604020202020204" pitchFamily="34" charset="0"/>
                <a:ea typeface="Avenir Book" panose="02000503020000020003" pitchFamily="2" charset="0"/>
                <a:cs typeface="Arial" panose="020B0604020202020204" pitchFamily="34" charset="0"/>
              </a:rPr>
              <a:t>Core Skills for Employment and </a:t>
            </a:r>
            <a:br>
              <a:rPr lang="en-US" altLang="en-US" dirty="0">
                <a:solidFill>
                  <a:schemeClr val="bg1"/>
                </a:solidFill>
                <a:latin typeface="Arial" panose="020B0604020202020204" pitchFamily="34" charset="0"/>
                <a:ea typeface="Avenir Book" panose="02000503020000020003" pitchFamily="2" charset="0"/>
                <a:cs typeface="Arial" panose="020B0604020202020204" pitchFamily="34" charset="0"/>
              </a:rPr>
            </a:br>
            <a:r>
              <a:rPr lang="en-US" altLang="en-US" dirty="0">
                <a:solidFill>
                  <a:schemeClr val="bg1"/>
                </a:solidFill>
                <a:latin typeface="Arial" panose="020B0604020202020204" pitchFamily="34" charset="0"/>
                <a:ea typeface="Avenir Book" panose="02000503020000020003" pitchFamily="2" charset="0"/>
                <a:cs typeface="Arial" panose="020B0604020202020204" pitchFamily="34" charset="0"/>
              </a:rPr>
              <a:t>STEM Degrees</a:t>
            </a:r>
          </a:p>
        </p:txBody>
      </p:sp>
      <p:sp>
        <p:nvSpPr>
          <p:cNvPr id="19458" name="Content Placeholder 3">
            <a:extLst>
              <a:ext uri="{FF2B5EF4-FFF2-40B4-BE49-F238E27FC236}">
                <a16:creationId xmlns:a16="http://schemas.microsoft.com/office/drawing/2014/main" id="{24ECE2DC-432A-E14E-96CD-1CEE079A917B}"/>
              </a:ext>
            </a:extLst>
          </p:cNvPr>
          <p:cNvSpPr>
            <a:spLocks noGrp="1"/>
          </p:cNvSpPr>
          <p:nvPr>
            <p:ph sz="half" idx="2"/>
          </p:nvPr>
        </p:nvSpPr>
        <p:spPr bwMode="auto">
          <a:xfrm>
            <a:off x="590608" y="2561906"/>
            <a:ext cx="4931568" cy="395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42900" lvl="1">
              <a:buClr>
                <a:srgbClr val="B30838"/>
              </a:buClr>
            </a:pPr>
            <a:r>
              <a:rPr lang="en-US" altLang="en-US" sz="2200" dirty="0">
                <a:latin typeface="Arial" panose="020B0604020202020204" pitchFamily="34" charset="0"/>
                <a:ea typeface="Avenir Roman" panose="02000503020000020003" pitchFamily="2" charset="0"/>
                <a:cs typeface="Arial" panose="020B0604020202020204" pitchFamily="34" charset="0"/>
              </a:rPr>
              <a:t>Calculus readiness</a:t>
            </a:r>
          </a:p>
          <a:p>
            <a:pPr marL="342900" lvl="1">
              <a:buClr>
                <a:srgbClr val="B30838"/>
              </a:buClr>
            </a:pPr>
            <a:r>
              <a:rPr lang="en-US" altLang="en-US" sz="2200" dirty="0">
                <a:latin typeface="Arial" panose="020B0604020202020204" pitchFamily="34" charset="0"/>
                <a:ea typeface="Avenir Roman" panose="02000503020000020003" pitchFamily="2" charset="0"/>
                <a:cs typeface="Arial" panose="020B0604020202020204" pitchFamily="34" charset="0"/>
              </a:rPr>
              <a:t>Computational thinking and foundational level programming/Engineering Graphics and CAD</a:t>
            </a:r>
          </a:p>
          <a:p>
            <a:pPr marL="342900" lvl="1">
              <a:buClr>
                <a:srgbClr val="B30838"/>
              </a:buClr>
            </a:pPr>
            <a:r>
              <a:rPr lang="en-US" altLang="en-US" sz="2200" dirty="0">
                <a:latin typeface="Arial" panose="020B0604020202020204" pitchFamily="34" charset="0"/>
                <a:ea typeface="Avenir Roman" panose="02000503020000020003" pitchFamily="2" charset="0"/>
                <a:cs typeface="Arial" panose="020B0604020202020204" pitchFamily="34" charset="0"/>
              </a:rPr>
              <a:t>English and communication proficiency </a:t>
            </a:r>
          </a:p>
        </p:txBody>
      </p:sp>
      <p:sp>
        <p:nvSpPr>
          <p:cNvPr id="19459" name="Text Placeholder 4">
            <a:extLst>
              <a:ext uri="{FF2B5EF4-FFF2-40B4-BE49-F238E27FC236}">
                <a16:creationId xmlns:a16="http://schemas.microsoft.com/office/drawing/2014/main" id="{2D7E756C-2112-1F43-A820-D000F1302B16}"/>
              </a:ext>
            </a:extLst>
          </p:cNvPr>
          <p:cNvSpPr>
            <a:spLocks noGrp="1"/>
          </p:cNvSpPr>
          <p:nvPr>
            <p:ph type="body" sz="quarter" idx="3"/>
          </p:nvPr>
        </p:nvSpPr>
        <p:spPr bwMode="auto">
          <a:xfrm>
            <a:off x="6373182" y="1865352"/>
            <a:ext cx="5289166" cy="639762"/>
          </a:xfrm>
          <a:solidFill>
            <a:srgbClr val="B30838"/>
          </a:solidFill>
        </p:spPr>
        <p:txBody>
          <a:bodyPr vert="horz" wrap="square" lIns="91440" tIns="45720" rIns="91440" bIns="45720" numCol="1" rtlCol="0" anchor="ctr" anchorCtr="0" compatLnSpc="1">
            <a:prstTxWarp prst="textNoShape">
              <a:avLst/>
            </a:prstTxWarp>
            <a:noAutofit/>
          </a:bodyPr>
          <a:lstStyle/>
          <a:p>
            <a:pPr algn="ctr"/>
            <a:r>
              <a:rPr lang="en-US" altLang="en-US" sz="2200" dirty="0">
                <a:solidFill>
                  <a:schemeClr val="bg1"/>
                </a:solidFill>
                <a:latin typeface="Arial" panose="020B0604020202020204" pitchFamily="34" charset="0"/>
                <a:ea typeface="Avenir Roman" panose="02000503020000020003" pitchFamily="2" charset="0"/>
                <a:cs typeface="Arial" panose="020B0604020202020204" pitchFamily="34" charset="0"/>
              </a:rPr>
              <a:t>Barriers</a:t>
            </a:r>
          </a:p>
        </p:txBody>
      </p:sp>
      <p:sp>
        <p:nvSpPr>
          <p:cNvPr id="6" name="Content Placeholder 5">
            <a:extLst>
              <a:ext uri="{FF2B5EF4-FFF2-40B4-BE49-F238E27FC236}">
                <a16:creationId xmlns:a16="http://schemas.microsoft.com/office/drawing/2014/main" id="{B1AE173B-A9C9-9546-95E5-DF7513B417AD}"/>
              </a:ext>
            </a:extLst>
          </p:cNvPr>
          <p:cNvSpPr>
            <a:spLocks noGrp="1"/>
          </p:cNvSpPr>
          <p:nvPr>
            <p:ph sz="quarter" idx="4"/>
          </p:nvPr>
        </p:nvSpPr>
        <p:spPr>
          <a:xfrm>
            <a:off x="6373182" y="2561906"/>
            <a:ext cx="5447850" cy="4405313"/>
          </a:xfrm>
        </p:spPr>
        <p:txBody>
          <a:bodyPr>
            <a:normAutofit/>
          </a:bodyPr>
          <a:lstStyle/>
          <a:p>
            <a:pPr marL="457206" lvl="1" indent="-342900">
              <a:buClr>
                <a:srgbClr val="B30838"/>
              </a:buClr>
              <a:defRPr/>
            </a:pPr>
            <a:r>
              <a:rPr lang="en-US" sz="2200" dirty="0">
                <a:cs typeface="Avenir Roman"/>
              </a:rPr>
              <a:t>60%-80% of students entering community college place into developmental math</a:t>
            </a:r>
          </a:p>
          <a:p>
            <a:pPr marL="457206" lvl="1" indent="-342900">
              <a:buClr>
                <a:srgbClr val="B30838"/>
              </a:buClr>
              <a:defRPr/>
            </a:pPr>
            <a:r>
              <a:rPr lang="en-US" sz="2200" dirty="0">
                <a:cs typeface="Avenir Roman"/>
              </a:rPr>
              <a:t>Lack of clear community college pathways to STEM degrees</a:t>
            </a:r>
          </a:p>
          <a:p>
            <a:pPr marL="457206" lvl="1" indent="-342900">
              <a:buClr>
                <a:srgbClr val="B30838"/>
              </a:buClr>
              <a:defRPr/>
            </a:pPr>
            <a:r>
              <a:rPr lang="en-US" sz="2200" dirty="0">
                <a:cs typeface="Avenir Roman"/>
              </a:rPr>
              <a:t>Lack of understanding of STEM career opportunities</a:t>
            </a:r>
          </a:p>
          <a:p>
            <a:pPr marL="457206" lvl="1" indent="-342900">
              <a:buClr>
                <a:srgbClr val="B30838"/>
              </a:buClr>
              <a:defRPr/>
            </a:pPr>
            <a:r>
              <a:rPr lang="en-US" sz="2200" dirty="0">
                <a:cs typeface="Avenir Roman"/>
              </a:rPr>
              <a:t>Lack of role models/professional network</a:t>
            </a:r>
          </a:p>
          <a:p>
            <a:pPr marL="457206" lvl="1" indent="-342900">
              <a:buClr>
                <a:srgbClr val="B30838"/>
              </a:buClr>
              <a:defRPr/>
            </a:pPr>
            <a:r>
              <a:rPr lang="en-US" sz="2200" dirty="0">
                <a:cs typeface="Avenir Roman"/>
              </a:rPr>
              <a:t>Fear of math</a:t>
            </a:r>
          </a:p>
          <a:p>
            <a:pPr marL="457206" lvl="1" indent="-342900">
              <a:buClr>
                <a:srgbClr val="B30838"/>
              </a:buClr>
              <a:defRPr/>
            </a:pPr>
            <a:r>
              <a:rPr lang="en-US" sz="2200" dirty="0">
                <a:cs typeface="Avenir Roman"/>
              </a:rPr>
              <a:t>Lack of academic, social, financial support</a:t>
            </a:r>
          </a:p>
          <a:p>
            <a:pPr marL="457206" lvl="1" indent="-342900">
              <a:buClr>
                <a:srgbClr val="B30838"/>
              </a:buClr>
              <a:defRPr/>
            </a:pPr>
            <a:r>
              <a:rPr lang="en-US" sz="2200" dirty="0">
                <a:cs typeface="Avenir Roman"/>
              </a:rPr>
              <a:t>Low expectations </a:t>
            </a:r>
          </a:p>
        </p:txBody>
      </p:sp>
      <p:sp>
        <p:nvSpPr>
          <p:cNvPr id="19461" name="TextBox 6">
            <a:extLst>
              <a:ext uri="{FF2B5EF4-FFF2-40B4-BE49-F238E27FC236}">
                <a16:creationId xmlns:a16="http://schemas.microsoft.com/office/drawing/2014/main" id="{7FCBAB11-A703-C84C-8EFC-AF01EEE05AE5}"/>
              </a:ext>
            </a:extLst>
          </p:cNvPr>
          <p:cNvSpPr txBox="1">
            <a:spLocks noChangeArrowheads="1"/>
          </p:cNvSpPr>
          <p:nvPr/>
        </p:nvSpPr>
        <p:spPr bwMode="auto">
          <a:xfrm>
            <a:off x="-1" y="258157"/>
            <a:ext cx="12191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indent="-1719263" algn="ctr" defTabSz="609555">
              <a:defRPr/>
            </a:pPr>
            <a:r>
              <a:rPr lang="en-US" altLang="en-US" sz="3200" b="1" dirty="0">
                <a:solidFill>
                  <a:prstClr val="black"/>
                </a:solidFill>
                <a:effectLst>
                  <a:outerShdw blurRad="50800" dist="38100" dir="5400000" algn="t" rotWithShape="0">
                    <a:prstClr val="black">
                      <a:alpha val="40000"/>
                    </a:prstClr>
                  </a:outerShdw>
                </a:effectLst>
                <a:latin typeface="Arial"/>
                <a:ea typeface="+mn-ea"/>
                <a:cs typeface="Arial"/>
              </a:rPr>
              <a:t>The Challenge</a:t>
            </a:r>
          </a:p>
        </p:txBody>
      </p:sp>
      <p:sp>
        <p:nvSpPr>
          <p:cNvPr id="7" name="Rectangle 6">
            <a:extLst>
              <a:ext uri="{FF2B5EF4-FFF2-40B4-BE49-F238E27FC236}">
                <a16:creationId xmlns:a16="http://schemas.microsoft.com/office/drawing/2014/main" id="{FBFE5FB1-18D3-3242-A83A-6EABDB284942}"/>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sp>
        <p:nvSpPr>
          <p:cNvPr id="9" name="TextBox 8">
            <a:extLst>
              <a:ext uri="{FF2B5EF4-FFF2-40B4-BE49-F238E27FC236}">
                <a16:creationId xmlns:a16="http://schemas.microsoft.com/office/drawing/2014/main" id="{820497C8-EA04-0445-9FF8-E963153D56D2}"/>
              </a:ext>
            </a:extLst>
          </p:cNvPr>
          <p:cNvSpPr txBox="1"/>
          <p:nvPr/>
        </p:nvSpPr>
        <p:spPr>
          <a:xfrm>
            <a:off x="0" y="814314"/>
            <a:ext cx="12192000" cy="1031043"/>
          </a:xfrm>
          <a:prstGeom prst="rect">
            <a:avLst/>
          </a:prstGeom>
          <a:solidFill>
            <a:schemeClr val="accent4">
              <a:lumMod val="10000"/>
              <a:alpha val="5000"/>
            </a:schemeClr>
          </a:solidFill>
          <a:ln>
            <a:noFill/>
          </a:ln>
        </p:spPr>
        <p:txBody>
          <a:bodyPr wrap="square" lIns="121912" tIns="60956" rIns="121912" bIns="60956">
            <a:spAutoFit/>
          </a:bodyPr>
          <a:lstStyle>
            <a:defPPr>
              <a:defRPr lang="en-US"/>
            </a:defPPr>
            <a:lvl1pPr algn="ctr" defTabSz="609555">
              <a:defRPr sz="1800" i="1">
                <a:solidFill>
                  <a:schemeClr val="accent4">
                    <a:lumMod val="10000"/>
                  </a:schemeClr>
                </a:solidFill>
                <a:latin typeface="Helvetica" pitchFamily="2" charset="0"/>
              </a:defRPr>
            </a:lvl1pPr>
          </a:lstStyle>
          <a:p>
            <a:r>
              <a:rPr lang="en-US" sz="1000" b="1" dirty="0"/>
              <a:t/>
            </a:r>
            <a:br>
              <a:rPr lang="en-US" sz="1000" b="1" dirty="0"/>
            </a:br>
            <a:r>
              <a:rPr lang="en-US" altLang="en-US" sz="2000" b="1" dirty="0">
                <a:ea typeface="Avenir Book" panose="02000503020000020003" pitchFamily="2" charset="0"/>
                <a:cs typeface="Avenir Book" panose="02000503020000020003" pitchFamily="2" charset="0"/>
              </a:rPr>
              <a:t>Mismatch between expanding engineering and computer science employment and </a:t>
            </a:r>
            <a:br>
              <a:rPr lang="en-US" altLang="en-US" sz="2000" b="1" dirty="0">
                <a:ea typeface="Avenir Book" panose="02000503020000020003" pitchFamily="2" charset="0"/>
                <a:cs typeface="Avenir Book" panose="02000503020000020003" pitchFamily="2" charset="0"/>
              </a:rPr>
            </a:br>
            <a:r>
              <a:rPr lang="en-US" altLang="en-US" sz="2000" b="1" dirty="0">
                <a:ea typeface="Avenir Book" panose="02000503020000020003" pitchFamily="2" charset="0"/>
                <a:cs typeface="Avenir Book" panose="02000503020000020003" pitchFamily="2" charset="0"/>
              </a:rPr>
              <a:t>next-generation (community college) workforce pool</a:t>
            </a:r>
            <a:endParaRPr lang="en-US" sz="2800" b="1" dirty="0"/>
          </a:p>
          <a:p>
            <a:endParaRPr lang="en-US" sz="900" dirty="0"/>
          </a:p>
        </p:txBody>
      </p:sp>
    </p:spTree>
    <p:extLst>
      <p:ext uri="{BB962C8B-B14F-4D97-AF65-F5344CB8AC3E}">
        <p14:creationId xmlns:p14="http://schemas.microsoft.com/office/powerpoint/2010/main" val="70527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Placeholder 2">
            <a:extLst>
              <a:ext uri="{FF2B5EF4-FFF2-40B4-BE49-F238E27FC236}">
                <a16:creationId xmlns:a16="http://schemas.microsoft.com/office/drawing/2014/main" id="{5ECB2127-DBE2-FC40-9844-A628600249B5}"/>
              </a:ext>
            </a:extLst>
          </p:cNvPr>
          <p:cNvSpPr>
            <a:spLocks noGrp="1"/>
          </p:cNvSpPr>
          <p:nvPr>
            <p:ph type="body" idx="1"/>
          </p:nvPr>
        </p:nvSpPr>
        <p:spPr bwMode="auto">
          <a:xfrm>
            <a:off x="831030" y="784227"/>
            <a:ext cx="4040188" cy="639763"/>
          </a:xfrm>
          <a:solidFill>
            <a:srgbClr val="B30838"/>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a:r>
              <a:rPr lang="en-US" altLang="en-US" sz="2200" dirty="0">
                <a:solidFill>
                  <a:schemeClr val="bg1"/>
                </a:solidFill>
                <a:latin typeface="Arial" panose="020B0604020202020204" pitchFamily="34" charset="0"/>
                <a:cs typeface="Arial" panose="020B0604020202020204" pitchFamily="34" charset="0"/>
              </a:rPr>
              <a:t>Traditional Math Path</a:t>
            </a:r>
          </a:p>
        </p:txBody>
      </p:sp>
      <p:sp>
        <p:nvSpPr>
          <p:cNvPr id="20482" name="Content Placeholder 3">
            <a:extLst>
              <a:ext uri="{FF2B5EF4-FFF2-40B4-BE49-F238E27FC236}">
                <a16:creationId xmlns:a16="http://schemas.microsoft.com/office/drawing/2014/main" id="{DCBEC802-F332-FC44-BDCF-D1935CA7A371}"/>
              </a:ext>
            </a:extLst>
          </p:cNvPr>
          <p:cNvSpPr>
            <a:spLocks noGrp="1"/>
          </p:cNvSpPr>
          <p:nvPr>
            <p:ph sz="half" idx="2"/>
          </p:nvPr>
        </p:nvSpPr>
        <p:spPr bwMode="auto">
          <a:xfrm>
            <a:off x="831030" y="1423990"/>
            <a:ext cx="4262988"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342900" lvl="1">
              <a:buClr>
                <a:srgbClr val="B30838"/>
              </a:buClr>
            </a:pPr>
            <a:r>
              <a:rPr lang="en-US" altLang="en-US" sz="2000" dirty="0">
                <a:ea typeface="Avenir Roman" panose="02000503020000020003" pitchFamily="2" charset="0"/>
                <a:cs typeface="Avenir Roman" panose="02000503020000020003" pitchFamily="2" charset="0"/>
              </a:rPr>
              <a:t>1 course per semester</a:t>
            </a:r>
          </a:p>
          <a:p>
            <a:pPr marL="342900" lvl="1">
              <a:buClr>
                <a:srgbClr val="B30838"/>
              </a:buClr>
            </a:pPr>
            <a:r>
              <a:rPr lang="en-US" altLang="en-US" sz="2000" dirty="0">
                <a:ea typeface="Avenir Roman" panose="02000503020000020003" pitchFamily="2" charset="0"/>
                <a:cs typeface="Avenir Roman" panose="02000503020000020003" pitchFamily="2" charset="0"/>
              </a:rPr>
              <a:t>No link to career</a:t>
            </a:r>
          </a:p>
          <a:p>
            <a:pPr marL="342900" lvl="1">
              <a:buClr>
                <a:srgbClr val="B30838"/>
              </a:buClr>
            </a:pPr>
            <a:r>
              <a:rPr lang="en-US" altLang="en-US" sz="2000" dirty="0">
                <a:ea typeface="Avenir Roman" panose="02000503020000020003" pitchFamily="2" charset="0"/>
                <a:cs typeface="Avenir Roman" panose="02000503020000020003" pitchFamily="2" charset="0"/>
              </a:rPr>
              <a:t>No contextualization to other courses</a:t>
            </a:r>
          </a:p>
          <a:p>
            <a:pPr marL="342900" lvl="1">
              <a:buClr>
                <a:srgbClr val="B30838"/>
              </a:buClr>
            </a:pPr>
            <a:r>
              <a:rPr lang="en-US" altLang="en-US" sz="2000" dirty="0">
                <a:ea typeface="Avenir Roman" panose="02000503020000020003" pitchFamily="2" charset="0"/>
                <a:cs typeface="Avenir Roman" panose="02000503020000020003" pitchFamily="2" charset="0"/>
              </a:rPr>
              <a:t>No experiential learning</a:t>
            </a:r>
          </a:p>
          <a:p>
            <a:pPr marL="342900" lvl="1">
              <a:buClr>
                <a:srgbClr val="B30838"/>
              </a:buClr>
            </a:pPr>
            <a:r>
              <a:rPr lang="en-US" altLang="en-US" sz="2000" dirty="0">
                <a:ea typeface="Avenir Roman" panose="02000503020000020003" pitchFamily="2" charset="0"/>
                <a:cs typeface="Avenir Roman" panose="02000503020000020003" pitchFamily="2" charset="0"/>
              </a:rPr>
              <a:t>Individual enrollment</a:t>
            </a:r>
          </a:p>
          <a:p>
            <a:pPr marL="342900" lvl="1">
              <a:buClr>
                <a:srgbClr val="B30838"/>
              </a:buClr>
            </a:pPr>
            <a:r>
              <a:rPr lang="en-US" altLang="en-US" sz="2000" dirty="0">
                <a:ea typeface="Avenir Roman" panose="02000503020000020003" pitchFamily="2" charset="0"/>
                <a:cs typeface="Avenir Roman" panose="02000503020000020003" pitchFamily="2" charset="0"/>
              </a:rPr>
              <a:t>Limited support</a:t>
            </a:r>
            <a:endParaRPr lang="en-US" altLang="en-US" sz="2000" b="1" dirty="0">
              <a:ea typeface="ＭＳ Ｐゴシック" panose="020B0600070205080204" pitchFamily="34" charset="-128"/>
            </a:endParaRPr>
          </a:p>
          <a:p>
            <a:pPr marL="342900" lvl="1">
              <a:buClr>
                <a:srgbClr val="B30838"/>
              </a:buClr>
              <a:buNone/>
            </a:pPr>
            <a:endParaRPr lang="en-US" altLang="en-US" sz="2000" dirty="0">
              <a:ea typeface="Avenir Roman" panose="02000503020000020003" pitchFamily="2" charset="0"/>
              <a:cs typeface="Avenir Roman" panose="02000503020000020003" pitchFamily="2" charset="0"/>
            </a:endParaRPr>
          </a:p>
          <a:p>
            <a:pPr marL="342900" lvl="1">
              <a:buClr>
                <a:srgbClr val="B30838"/>
              </a:buClr>
              <a:buNone/>
            </a:pPr>
            <a:r>
              <a:rPr lang="en-US" altLang="en-US" sz="2000" b="1" dirty="0">
                <a:ea typeface="Avenir Roman" panose="02000503020000020003" pitchFamily="2" charset="0"/>
                <a:cs typeface="Avenir Roman" panose="02000503020000020003" pitchFamily="2" charset="0"/>
              </a:rPr>
              <a:t>TIME TO CALCULUS =   2 – 2 ½ YEARS</a:t>
            </a:r>
          </a:p>
          <a:p>
            <a:pPr marL="342900" lvl="1">
              <a:buClr>
                <a:schemeClr val="accent1"/>
              </a:buClr>
              <a:buNone/>
            </a:pPr>
            <a:endParaRPr lang="en-US" altLang="en-US" dirty="0">
              <a:latin typeface="Avenir Roman" panose="02000503020000020003" pitchFamily="2" charset="0"/>
              <a:ea typeface="Avenir Roman" panose="02000503020000020003" pitchFamily="2" charset="0"/>
              <a:cs typeface="Avenir Roman" panose="02000503020000020003" pitchFamily="2" charset="0"/>
            </a:endParaRPr>
          </a:p>
        </p:txBody>
      </p:sp>
      <p:sp>
        <p:nvSpPr>
          <p:cNvPr id="20483" name="Text Placeholder 4">
            <a:extLst>
              <a:ext uri="{FF2B5EF4-FFF2-40B4-BE49-F238E27FC236}">
                <a16:creationId xmlns:a16="http://schemas.microsoft.com/office/drawing/2014/main" id="{6551533D-8F77-444A-A6A4-3FCF32E612C0}"/>
              </a:ext>
            </a:extLst>
          </p:cNvPr>
          <p:cNvSpPr>
            <a:spLocks noGrp="1"/>
          </p:cNvSpPr>
          <p:nvPr>
            <p:ph type="body" sz="quarter" idx="3"/>
          </p:nvPr>
        </p:nvSpPr>
        <p:spPr bwMode="auto">
          <a:xfrm>
            <a:off x="5693624" y="784227"/>
            <a:ext cx="5608960" cy="639763"/>
          </a:xfrm>
          <a:solidFill>
            <a:srgbClr val="B30838"/>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a:r>
              <a:rPr lang="en-US" altLang="en-US" sz="2200" dirty="0">
                <a:solidFill>
                  <a:schemeClr val="bg1"/>
                </a:solidFill>
                <a:latin typeface="Arial" panose="020B0604020202020204" pitchFamily="34" charset="0"/>
                <a:cs typeface="Arial" panose="020B0604020202020204" pitchFamily="34" charset="0"/>
              </a:rPr>
              <a:t>STEM CORE Year</a:t>
            </a:r>
          </a:p>
        </p:txBody>
      </p:sp>
      <p:sp>
        <p:nvSpPr>
          <p:cNvPr id="6" name="Content Placeholder 5">
            <a:extLst>
              <a:ext uri="{FF2B5EF4-FFF2-40B4-BE49-F238E27FC236}">
                <a16:creationId xmlns:a16="http://schemas.microsoft.com/office/drawing/2014/main" id="{BFAB5FC7-3B22-414D-8E41-919F8E410E9B}"/>
              </a:ext>
            </a:extLst>
          </p:cNvPr>
          <p:cNvSpPr>
            <a:spLocks noGrp="1"/>
          </p:cNvSpPr>
          <p:nvPr>
            <p:ph sz="quarter" idx="4"/>
          </p:nvPr>
        </p:nvSpPr>
        <p:spPr>
          <a:xfrm>
            <a:off x="5693624" y="1423990"/>
            <a:ext cx="5848802" cy="3951287"/>
          </a:xfrm>
        </p:spPr>
        <p:txBody>
          <a:bodyPr>
            <a:normAutofit/>
          </a:bodyPr>
          <a:lstStyle/>
          <a:p>
            <a:pPr>
              <a:buClr>
                <a:srgbClr val="B30838"/>
              </a:buClr>
              <a:buFont typeface="Arial" charset="0"/>
              <a:buChar char="•"/>
              <a:defRPr/>
            </a:pPr>
            <a:r>
              <a:rPr lang="en-US" sz="2000" dirty="0">
                <a:cs typeface="Avenir Roman"/>
              </a:rPr>
              <a:t>Accelerated math-focused curriculum encompassing 3-4 courses</a:t>
            </a:r>
          </a:p>
          <a:p>
            <a:pPr>
              <a:buClr>
                <a:srgbClr val="B30838"/>
              </a:buClr>
              <a:buFont typeface="Arial" charset="0"/>
              <a:buChar char="•"/>
              <a:defRPr/>
            </a:pPr>
            <a:r>
              <a:rPr lang="en-US" sz="2000" dirty="0">
                <a:cs typeface="Avenir Roman"/>
              </a:rPr>
              <a:t>Curriculum contextualized to science and engineering careers and learning </a:t>
            </a:r>
          </a:p>
          <a:p>
            <a:pPr>
              <a:buClr>
                <a:srgbClr val="B30838"/>
              </a:buClr>
              <a:buFont typeface="Arial" charset="0"/>
              <a:buChar char="•"/>
              <a:defRPr/>
            </a:pPr>
            <a:r>
              <a:rPr lang="en-US" sz="2000" dirty="0">
                <a:cs typeface="Avenir Roman"/>
              </a:rPr>
              <a:t>Introduction to Programming class (or other STEM)</a:t>
            </a:r>
          </a:p>
          <a:p>
            <a:pPr>
              <a:buClr>
                <a:srgbClr val="B30838"/>
              </a:buClr>
              <a:buFont typeface="Arial" charset="0"/>
              <a:buChar char="•"/>
              <a:defRPr/>
            </a:pPr>
            <a:r>
              <a:rPr lang="en-US" sz="2000" dirty="0">
                <a:cs typeface="Avenir Roman"/>
              </a:rPr>
              <a:t>Cohort-based learning community</a:t>
            </a:r>
          </a:p>
          <a:p>
            <a:pPr>
              <a:buClr>
                <a:srgbClr val="B30838"/>
              </a:buClr>
              <a:buFont typeface="Arial" charset="0"/>
              <a:buChar char="•"/>
              <a:defRPr/>
            </a:pPr>
            <a:r>
              <a:rPr lang="en-US" sz="2000" dirty="0">
                <a:cs typeface="Avenir Roman"/>
              </a:rPr>
              <a:t>Wrap-around student support</a:t>
            </a:r>
          </a:p>
          <a:p>
            <a:pPr>
              <a:buClr>
                <a:srgbClr val="B30838"/>
              </a:buClr>
              <a:buFont typeface="Arial" charset="0"/>
              <a:buChar char="•"/>
              <a:defRPr/>
            </a:pPr>
            <a:r>
              <a:rPr lang="en-US" sz="2000" dirty="0">
                <a:cs typeface="Avenir Roman"/>
              </a:rPr>
              <a:t>Paid internship opportunities</a:t>
            </a:r>
          </a:p>
          <a:p>
            <a:pPr marL="0" indent="0">
              <a:buNone/>
              <a:defRPr/>
            </a:pPr>
            <a:r>
              <a:rPr lang="en-US" sz="2000" b="1" dirty="0">
                <a:cs typeface="Avenir Roman"/>
              </a:rPr>
              <a:t>TIME TO CALCULUS =  9 MOS – 1 </a:t>
            </a:r>
            <a:r>
              <a:rPr lang="en-US" sz="1800" b="1" dirty="0">
                <a:cs typeface="Avenir Roman"/>
              </a:rPr>
              <a:t>YEAR</a:t>
            </a:r>
          </a:p>
          <a:p>
            <a:pPr marL="114300" indent="0">
              <a:buNone/>
              <a:defRPr/>
            </a:pPr>
            <a:endParaRPr lang="en-US" sz="1400" b="1" i="1" dirty="0"/>
          </a:p>
        </p:txBody>
      </p:sp>
      <p:sp>
        <p:nvSpPr>
          <p:cNvPr id="17413" name="TextBox 8">
            <a:extLst>
              <a:ext uri="{FF2B5EF4-FFF2-40B4-BE49-F238E27FC236}">
                <a16:creationId xmlns:a16="http://schemas.microsoft.com/office/drawing/2014/main" id="{0B839AE2-6B53-6746-A021-4C7C8F9D7599}"/>
              </a:ext>
            </a:extLst>
          </p:cNvPr>
          <p:cNvSpPr txBox="1">
            <a:spLocks noChangeArrowheads="1"/>
          </p:cNvSpPr>
          <p:nvPr/>
        </p:nvSpPr>
        <p:spPr bwMode="auto">
          <a:xfrm>
            <a:off x="3471118" y="76341"/>
            <a:ext cx="5553861" cy="584775"/>
          </a:xfrm>
          <a:prstGeom prst="rect">
            <a:avLst/>
          </a:prstGeom>
          <a:noFill/>
          <a:ln>
            <a:noFill/>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defTabSz="609555">
              <a:defRPr/>
            </a:pPr>
            <a:r>
              <a:rPr lang="en-US" altLang="en-US" sz="3200" b="1" dirty="0">
                <a:solidFill>
                  <a:prstClr val="black"/>
                </a:solidFill>
                <a:effectLst>
                  <a:outerShdw blurRad="50800" dist="38100" dir="5400000" algn="t" rotWithShape="0">
                    <a:prstClr val="black">
                      <a:alpha val="40000"/>
                    </a:prstClr>
                  </a:outerShdw>
                </a:effectLst>
                <a:latin typeface="Arial"/>
                <a:ea typeface="+mn-ea"/>
                <a:cs typeface="Arial"/>
              </a:rPr>
              <a:t>STEM Core Strategy</a:t>
            </a:r>
          </a:p>
        </p:txBody>
      </p:sp>
      <p:sp>
        <p:nvSpPr>
          <p:cNvPr id="17415" name="Text Placeholder 2">
            <a:extLst>
              <a:ext uri="{FF2B5EF4-FFF2-40B4-BE49-F238E27FC236}">
                <a16:creationId xmlns:a16="http://schemas.microsoft.com/office/drawing/2014/main" id="{FB2B52F8-6A12-C541-9CBC-C06E6EB58399}"/>
              </a:ext>
            </a:extLst>
          </p:cNvPr>
          <p:cNvSpPr txBox="1">
            <a:spLocks/>
          </p:cNvSpPr>
          <p:nvPr/>
        </p:nvSpPr>
        <p:spPr bwMode="auto">
          <a:xfrm>
            <a:off x="658643" y="4850803"/>
            <a:ext cx="4384962" cy="1023938"/>
          </a:xfrm>
          <a:prstGeom prst="rect">
            <a:avLst/>
          </a:prstGeom>
          <a:solidFill>
            <a:schemeClr val="tx1">
              <a:lumMod val="95000"/>
              <a:lumOff val="5000"/>
              <a:alpha val="10000"/>
            </a:schemeClr>
          </a:solidFill>
          <a:ln>
            <a:noFill/>
          </a:ln>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spcBef>
                <a:spcPct val="20000"/>
              </a:spcBef>
              <a:buFont typeface="Arial" charset="0"/>
              <a:buNone/>
              <a:defRPr/>
            </a:pPr>
            <a:r>
              <a:rPr lang="en-US" altLang="en-US" sz="1800" dirty="0">
                <a:latin typeface="Arial" panose="020B0604020202020204" pitchFamily="34" charset="0"/>
                <a:ea typeface="Avenir Book" charset="0"/>
                <a:cs typeface="Arial" panose="020B0604020202020204" pitchFamily="34" charset="0"/>
              </a:rPr>
              <a:t>Average 3-year progression from Intermediate Algebra to Calculus </a:t>
            </a:r>
            <a:r>
              <a:rPr lang="en-US" altLang="en-US" sz="1800" b="1" dirty="0">
                <a:solidFill>
                  <a:srgbClr val="B30838"/>
                </a:solidFill>
                <a:latin typeface="Arial" panose="020B0604020202020204" pitchFamily="34" charset="0"/>
                <a:ea typeface="Avenir Book" charset="0"/>
                <a:cs typeface="Arial" panose="020B0604020202020204" pitchFamily="34" charset="0"/>
              </a:rPr>
              <a:t>= 4%</a:t>
            </a:r>
          </a:p>
        </p:txBody>
      </p:sp>
      <p:sp>
        <p:nvSpPr>
          <p:cNvPr id="17416" name="Text Placeholder 4">
            <a:extLst>
              <a:ext uri="{FF2B5EF4-FFF2-40B4-BE49-F238E27FC236}">
                <a16:creationId xmlns:a16="http://schemas.microsoft.com/office/drawing/2014/main" id="{AF3EC207-94D3-3043-8471-C3420999EA1B}"/>
              </a:ext>
            </a:extLst>
          </p:cNvPr>
          <p:cNvSpPr txBox="1">
            <a:spLocks/>
          </p:cNvSpPr>
          <p:nvPr/>
        </p:nvSpPr>
        <p:spPr bwMode="auto">
          <a:xfrm>
            <a:off x="5693624" y="4850803"/>
            <a:ext cx="5504028" cy="1789840"/>
          </a:xfrm>
          <a:prstGeom prst="rect">
            <a:avLst/>
          </a:prstGeom>
          <a:solidFill>
            <a:schemeClr val="tx1">
              <a:alpha val="10000"/>
            </a:schemeClr>
          </a:solidFill>
          <a:ln>
            <a:noFill/>
          </a:ln>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spcBef>
                <a:spcPct val="20000"/>
              </a:spcBef>
              <a:buFont typeface="Arial" charset="0"/>
              <a:buNone/>
              <a:defRPr/>
            </a:pPr>
            <a:r>
              <a:rPr lang="en-US" altLang="en-US" sz="2000" b="1" dirty="0">
                <a:latin typeface="+mn-lt"/>
                <a:ea typeface="Avenir Book" charset="0"/>
                <a:cs typeface="Avenir Book" charset="0"/>
              </a:rPr>
              <a:t>OUTCOMES:</a:t>
            </a:r>
          </a:p>
          <a:p>
            <a:pPr marL="285750" indent="-285750">
              <a:spcBef>
                <a:spcPct val="20000"/>
              </a:spcBef>
              <a:buFont typeface="Arial" panose="020B0604020202020204" pitchFamily="34" charset="0"/>
              <a:buChar char="•"/>
              <a:defRPr/>
            </a:pPr>
            <a:r>
              <a:rPr lang="en-US" altLang="en-US" sz="2000" dirty="0">
                <a:latin typeface="+mn-lt"/>
                <a:ea typeface="Avenir Book" charset="0"/>
                <a:cs typeface="Avenir Book" charset="0"/>
              </a:rPr>
              <a:t>Average 2-semester progression from Intermediate Algebra to Calculus </a:t>
            </a:r>
            <a:r>
              <a:rPr lang="en-US" altLang="en-US" sz="2000" b="1" dirty="0">
                <a:solidFill>
                  <a:srgbClr val="B30838"/>
                </a:solidFill>
                <a:latin typeface="+mn-lt"/>
                <a:ea typeface="Avenir Book" charset="0"/>
                <a:cs typeface="Avenir Book" charset="0"/>
              </a:rPr>
              <a:t>= 64%</a:t>
            </a:r>
          </a:p>
          <a:p>
            <a:pPr marL="285750" indent="-285750">
              <a:spcBef>
                <a:spcPct val="20000"/>
              </a:spcBef>
              <a:buFont typeface="Arial" panose="020B0604020202020204" pitchFamily="34" charset="0"/>
              <a:buChar char="•"/>
              <a:defRPr/>
            </a:pPr>
            <a:r>
              <a:rPr lang="en-US" altLang="en-US" sz="2000" dirty="0">
                <a:latin typeface="+mn-lt"/>
                <a:ea typeface="Avenir Book" charset="0"/>
                <a:cs typeface="Avenir Book" charset="0"/>
              </a:rPr>
              <a:t>1,400+ students served</a:t>
            </a:r>
          </a:p>
          <a:p>
            <a:pPr marL="285750" indent="-285750">
              <a:spcBef>
                <a:spcPct val="20000"/>
              </a:spcBef>
              <a:buFont typeface="Arial" panose="020B0604020202020204" pitchFamily="34" charset="0"/>
              <a:buChar char="•"/>
              <a:defRPr/>
            </a:pPr>
            <a:r>
              <a:rPr lang="en-US" altLang="en-US" sz="2000" dirty="0">
                <a:latin typeface="+mn-lt"/>
                <a:ea typeface="Avenir Book" charset="0"/>
                <a:cs typeface="Avenir Book" charset="0"/>
              </a:rPr>
              <a:t>250+ placed into internships</a:t>
            </a:r>
            <a:endParaRPr lang="en-US" altLang="en-US" sz="1800" dirty="0">
              <a:latin typeface="+mn-lt"/>
              <a:ea typeface="Avenir Book" charset="0"/>
              <a:cs typeface="Avenir Book" charset="0"/>
            </a:endParaRPr>
          </a:p>
        </p:txBody>
      </p:sp>
      <p:sp>
        <p:nvSpPr>
          <p:cNvPr id="9" name="Rectangle 8">
            <a:extLst>
              <a:ext uri="{FF2B5EF4-FFF2-40B4-BE49-F238E27FC236}">
                <a16:creationId xmlns:a16="http://schemas.microsoft.com/office/drawing/2014/main" id="{2C7EA627-08CA-C846-AA04-DA29FE977D85}"/>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cxnSp>
        <p:nvCxnSpPr>
          <p:cNvPr id="3" name="Straight Connector 2">
            <a:extLst>
              <a:ext uri="{FF2B5EF4-FFF2-40B4-BE49-F238E27FC236}">
                <a16:creationId xmlns:a16="http://schemas.microsoft.com/office/drawing/2014/main" id="{C3035C0A-CE31-F04F-B969-99D58485B3EC}"/>
              </a:ext>
            </a:extLst>
          </p:cNvPr>
          <p:cNvCxnSpPr/>
          <p:nvPr/>
        </p:nvCxnSpPr>
        <p:spPr>
          <a:xfrm>
            <a:off x="5266405" y="784227"/>
            <a:ext cx="0" cy="5913633"/>
          </a:xfrm>
          <a:prstGeom prst="line">
            <a:avLst/>
          </a:prstGeom>
          <a:ln w="28575">
            <a:solidFill>
              <a:srgbClr val="B30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408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16">
            <a:extLst>
              <a:ext uri="{FF2B5EF4-FFF2-40B4-BE49-F238E27FC236}">
                <a16:creationId xmlns:a16="http://schemas.microsoft.com/office/drawing/2014/main" id="{51C279DE-E969-564C-8EBA-D8E99A22CBAA}"/>
              </a:ext>
            </a:extLst>
          </p:cNvPr>
          <p:cNvSpPr>
            <a:spLocks noChangeArrowheads="1"/>
          </p:cNvSpPr>
          <p:nvPr/>
        </p:nvSpPr>
        <p:spPr bwMode="auto">
          <a:xfrm>
            <a:off x="1409700" y="-1895748"/>
            <a:ext cx="919638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1511" name="Text Placeholder 2">
            <a:extLst>
              <a:ext uri="{FF2B5EF4-FFF2-40B4-BE49-F238E27FC236}">
                <a16:creationId xmlns:a16="http://schemas.microsoft.com/office/drawing/2014/main" id="{66E89761-617B-0E4C-AB13-7E46040D7D5E}"/>
              </a:ext>
            </a:extLst>
          </p:cNvPr>
          <p:cNvSpPr>
            <a:spLocks noGrp="1"/>
          </p:cNvSpPr>
          <p:nvPr>
            <p:ph type="body" idx="1"/>
          </p:nvPr>
        </p:nvSpPr>
        <p:spPr bwMode="auto">
          <a:xfrm>
            <a:off x="0" y="412308"/>
            <a:ext cx="12192000" cy="636587"/>
          </a:xfrm>
          <a:noFill/>
        </p:spPr>
        <p:txBody>
          <a:bodyPr vert="horz" wrap="square" lIns="91440" tIns="45720" rIns="91440" bIns="45720" numCol="1" rtlCol="0" anchor="ctr" anchorCtr="0" compatLnSpc="1">
            <a:prstTxWarp prst="textNoShape">
              <a:avLst/>
            </a:prstTxWarp>
            <a:noAutofit/>
          </a:bodyPr>
          <a:lstStyle/>
          <a:p>
            <a:pPr algn="ctr" defTabSz="609555">
              <a:defRPr/>
            </a:pPr>
            <a:r>
              <a:rPr lang="en-US" altLang="en-US" sz="3200" dirty="0">
                <a:solidFill>
                  <a:prstClr val="black"/>
                </a:solidFill>
                <a:effectLst>
                  <a:outerShdw blurRad="50800" dist="38100" dir="5400000" algn="t" rotWithShape="0">
                    <a:prstClr val="black">
                      <a:alpha val="40000"/>
                    </a:prstClr>
                  </a:outerShdw>
                </a:effectLst>
                <a:latin typeface="Arial"/>
                <a:cs typeface="Arial"/>
              </a:rPr>
              <a:t>STEM Core Engineering Technologist Pathway</a:t>
            </a:r>
          </a:p>
        </p:txBody>
      </p:sp>
      <p:grpSp>
        <p:nvGrpSpPr>
          <p:cNvPr id="2" name="Group 1">
            <a:extLst>
              <a:ext uri="{FF2B5EF4-FFF2-40B4-BE49-F238E27FC236}">
                <a16:creationId xmlns:a16="http://schemas.microsoft.com/office/drawing/2014/main" id="{506B3B9A-2607-9D45-94F2-221566259523}"/>
              </a:ext>
            </a:extLst>
          </p:cNvPr>
          <p:cNvGrpSpPr/>
          <p:nvPr/>
        </p:nvGrpSpPr>
        <p:grpSpPr>
          <a:xfrm>
            <a:off x="1409700" y="1226818"/>
            <a:ext cx="9543927" cy="5286376"/>
            <a:chOff x="839453" y="1147057"/>
            <a:chExt cx="9543927" cy="5286376"/>
          </a:xfrm>
        </p:grpSpPr>
        <p:sp>
          <p:nvSpPr>
            <p:cNvPr id="7" name="Rectangle 6">
              <a:extLst>
                <a:ext uri="{FF2B5EF4-FFF2-40B4-BE49-F238E27FC236}">
                  <a16:creationId xmlns:a16="http://schemas.microsoft.com/office/drawing/2014/main" id="{65CCC61E-82CF-F345-9463-9BBD8542E6A9}"/>
                </a:ext>
              </a:extLst>
            </p:cNvPr>
            <p:cNvSpPr>
              <a:spLocks noChangeArrowheads="1"/>
            </p:cNvSpPr>
            <p:nvPr/>
          </p:nvSpPr>
          <p:spPr bwMode="auto">
            <a:xfrm>
              <a:off x="6007256" y="4725283"/>
              <a:ext cx="2357254" cy="911224"/>
            </a:xfrm>
            <a:prstGeom prst="rect">
              <a:avLst/>
            </a:prstGeom>
            <a:solidFill>
              <a:schemeClr val="accent6">
                <a:lumMod val="40000"/>
                <a:lumOff val="60000"/>
              </a:schemeClr>
            </a:solidFill>
            <a:ln w="9525">
              <a:solidFill>
                <a:srgbClr val="17375E"/>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r>
                <a:rPr lang="en-US" altLang="en-US" sz="1600" dirty="0">
                  <a:solidFill>
                    <a:srgbClr val="000000"/>
                  </a:solidFill>
                  <a:latin typeface="Calibri" charset="0"/>
                  <a:ea typeface="DengXian" charset="-122"/>
                  <a:cs typeface="Arial" charset="0"/>
                </a:rPr>
                <a:t>Employer-sponsored Apprenticeships 20 hours/week</a:t>
              </a:r>
              <a:endParaRPr lang="en-US" altLang="en-US" sz="1600" dirty="0">
                <a:solidFill>
                  <a:srgbClr val="FFFFFF"/>
                </a:solidFill>
                <a:latin typeface="Times New Roman" charset="0"/>
                <a:ea typeface="DengXian" charset="-122"/>
                <a:cs typeface="Times New Roman" charset="0"/>
              </a:endParaRPr>
            </a:p>
          </p:txBody>
        </p:sp>
        <p:sp>
          <p:nvSpPr>
            <p:cNvPr id="9" name="Rectangle 8">
              <a:extLst>
                <a:ext uri="{FF2B5EF4-FFF2-40B4-BE49-F238E27FC236}">
                  <a16:creationId xmlns:a16="http://schemas.microsoft.com/office/drawing/2014/main" id="{54925E02-92EE-FF4A-9E9C-36DBD57BE51C}"/>
                </a:ext>
              </a:extLst>
            </p:cNvPr>
            <p:cNvSpPr>
              <a:spLocks noChangeArrowheads="1"/>
            </p:cNvSpPr>
            <p:nvPr/>
          </p:nvSpPr>
          <p:spPr bwMode="auto">
            <a:xfrm>
              <a:off x="8537366" y="3139369"/>
              <a:ext cx="1846014" cy="2497138"/>
            </a:xfrm>
            <a:prstGeom prst="rect">
              <a:avLst/>
            </a:prstGeom>
            <a:solidFill>
              <a:schemeClr val="accent6">
                <a:lumMod val="40000"/>
                <a:lumOff val="60000"/>
              </a:schemeClr>
            </a:solidFill>
            <a:ln w="9525">
              <a:solidFill>
                <a:srgbClr val="17375E"/>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r>
                <a:rPr lang="en-US" altLang="en-US" sz="1200" dirty="0">
                  <a:solidFill>
                    <a:srgbClr val="FFFFFF"/>
                  </a:solidFill>
                  <a:latin typeface="Times New Roman" charset="0"/>
                  <a:ea typeface="DengXian" charset="-122"/>
                  <a:cs typeface="Times New Roman" charset="0"/>
                </a:rPr>
                <a:t> </a:t>
              </a:r>
            </a:p>
            <a:p>
              <a:pPr algn="ctr">
                <a:defRPr/>
              </a:pPr>
              <a:r>
                <a:rPr lang="en-US" altLang="en-US" sz="2000" b="1" dirty="0">
                  <a:solidFill>
                    <a:srgbClr val="000000"/>
                  </a:solidFill>
                  <a:latin typeface="Calibri" charset="0"/>
                  <a:ea typeface="DengXian" charset="-122"/>
                  <a:cs typeface="Arial" charset="0"/>
                </a:rPr>
                <a:t>Full-time Employment</a:t>
              </a:r>
              <a:endParaRPr lang="en-US" altLang="en-US" sz="1800" dirty="0">
                <a:solidFill>
                  <a:srgbClr val="FFFFFF"/>
                </a:solidFill>
                <a:latin typeface="Times New Roman" charset="0"/>
                <a:ea typeface="DengXian" charset="-122"/>
                <a:cs typeface="Times New Roman" charset="0"/>
              </a:endParaRPr>
            </a:p>
          </p:txBody>
        </p:sp>
        <p:sp>
          <p:nvSpPr>
            <p:cNvPr id="12" name="Rectangle 11">
              <a:extLst>
                <a:ext uri="{FF2B5EF4-FFF2-40B4-BE49-F238E27FC236}">
                  <a16:creationId xmlns:a16="http://schemas.microsoft.com/office/drawing/2014/main" id="{9B1D5C9E-8039-4C4F-A694-DBAEDD0D996C}"/>
                </a:ext>
              </a:extLst>
            </p:cNvPr>
            <p:cNvSpPr>
              <a:spLocks noChangeArrowheads="1"/>
            </p:cNvSpPr>
            <p:nvPr/>
          </p:nvSpPr>
          <p:spPr bwMode="auto">
            <a:xfrm>
              <a:off x="8537366" y="1158963"/>
              <a:ext cx="1846014" cy="1854994"/>
            </a:xfrm>
            <a:prstGeom prst="rect">
              <a:avLst/>
            </a:prstGeom>
            <a:solidFill>
              <a:schemeClr val="accent6">
                <a:lumMod val="40000"/>
                <a:lumOff val="60000"/>
              </a:schemeClr>
            </a:solidFill>
            <a:ln w="9525">
              <a:solidFill>
                <a:srgbClr val="17375E"/>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r>
                <a:rPr lang="en-US" altLang="en-US" sz="2000" b="1" dirty="0">
                  <a:solidFill>
                    <a:srgbClr val="000000"/>
                  </a:solidFill>
                  <a:latin typeface="Calibri" charset="0"/>
                  <a:ea typeface="DengXian" charset="-122"/>
                  <a:cs typeface="Arial" charset="0"/>
                </a:rPr>
                <a:t>B.S. degree pathway, </a:t>
              </a:r>
              <a:endParaRPr lang="en-US" altLang="en-US" sz="1800" dirty="0">
                <a:solidFill>
                  <a:srgbClr val="FFFFFF"/>
                </a:solidFill>
                <a:latin typeface="Times New Roman" charset="0"/>
                <a:ea typeface="DengXian" charset="-122"/>
                <a:cs typeface="Times New Roman" charset="0"/>
              </a:endParaRPr>
            </a:p>
            <a:p>
              <a:pPr algn="ctr">
                <a:defRPr/>
              </a:pPr>
              <a:r>
                <a:rPr lang="en-US" altLang="en-US" sz="2000" b="1" dirty="0">
                  <a:solidFill>
                    <a:srgbClr val="000000"/>
                  </a:solidFill>
                  <a:latin typeface="Calibri" charset="0"/>
                  <a:ea typeface="DengXian" charset="-122"/>
                  <a:cs typeface="Arial" charset="0"/>
                </a:rPr>
                <a:t>full-time employment</a:t>
              </a:r>
              <a:endParaRPr lang="en-US" altLang="en-US" sz="1800" dirty="0">
                <a:solidFill>
                  <a:srgbClr val="FFFFFF"/>
                </a:solidFill>
                <a:latin typeface="Times New Roman" charset="0"/>
                <a:ea typeface="DengXian" charset="-122"/>
                <a:cs typeface="Times New Roman" charset="0"/>
              </a:endParaRPr>
            </a:p>
          </p:txBody>
        </p:sp>
        <p:sp>
          <p:nvSpPr>
            <p:cNvPr id="13" name="Rectangle 12">
              <a:extLst>
                <a:ext uri="{FF2B5EF4-FFF2-40B4-BE49-F238E27FC236}">
                  <a16:creationId xmlns:a16="http://schemas.microsoft.com/office/drawing/2014/main" id="{B31D37A6-520C-5C4A-B3FF-6550426E65A6}"/>
                </a:ext>
              </a:extLst>
            </p:cNvPr>
            <p:cNvSpPr>
              <a:spLocks noChangeArrowheads="1"/>
            </p:cNvSpPr>
            <p:nvPr/>
          </p:nvSpPr>
          <p:spPr bwMode="auto">
            <a:xfrm>
              <a:off x="6007256" y="1158963"/>
              <a:ext cx="2357254" cy="3421856"/>
            </a:xfrm>
            <a:prstGeom prst="rect">
              <a:avLst/>
            </a:prstGeom>
            <a:solidFill>
              <a:schemeClr val="accent6">
                <a:lumMod val="40000"/>
                <a:lumOff val="60000"/>
              </a:schemeClr>
            </a:solidFill>
            <a:ln w="9525">
              <a:solidFill>
                <a:srgbClr val="17375E"/>
              </a:solidFill>
              <a:miter lim="800000"/>
              <a:headEnd/>
              <a:tailEnd/>
            </a:ln>
            <a:effectLst>
              <a:outerShdw blurRad="40000" dist="23000" dir="5400000" rotWithShape="0">
                <a:srgbClr val="808080">
                  <a:alpha val="34998"/>
                </a:srgbClr>
              </a:outerShdw>
            </a:effec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endParaRPr lang="en-US" altLang="en-US" sz="1400" b="1" dirty="0">
                <a:solidFill>
                  <a:srgbClr val="000000"/>
                </a:solidFill>
                <a:latin typeface="Calibri" charset="0"/>
                <a:ea typeface="DengXian" charset="-122"/>
                <a:cs typeface="Arial" charset="0"/>
              </a:endParaRPr>
            </a:p>
            <a:p>
              <a:pPr algn="ctr">
                <a:defRPr/>
              </a:pPr>
              <a:r>
                <a:rPr lang="en-US" altLang="en-US" sz="2000" b="1" dirty="0">
                  <a:solidFill>
                    <a:srgbClr val="000000"/>
                  </a:solidFill>
                  <a:latin typeface="Arial" panose="020B0604020202020204" pitchFamily="34" charset="0"/>
                  <a:ea typeface="DengXian" charset="-122"/>
                  <a:cs typeface="Arial" panose="020B0604020202020204" pitchFamily="34" charset="0"/>
                </a:rPr>
                <a:t>YEAR 2</a:t>
              </a:r>
            </a:p>
            <a:p>
              <a:pPr>
                <a:defRPr/>
              </a:pPr>
              <a:endParaRPr lang="en-US" altLang="en-US" sz="1300" dirty="0">
                <a:solidFill>
                  <a:srgbClr val="000000"/>
                </a:solidFill>
                <a:latin typeface="Arial" panose="020B0604020202020204" pitchFamily="34" charset="0"/>
                <a:ea typeface="DengXian" charset="-122"/>
                <a:cs typeface="Arial" panose="020B0604020202020204" pitchFamily="34" charset="0"/>
              </a:endParaRPr>
            </a:p>
            <a:p>
              <a:pPr>
                <a:defRPr/>
              </a:pPr>
              <a:r>
                <a:rPr lang="en-US" altLang="en-US" sz="1600" b="1" dirty="0">
                  <a:solidFill>
                    <a:srgbClr val="000000"/>
                  </a:solidFill>
                  <a:latin typeface="Arial" panose="020B0604020202020204" pitchFamily="34" charset="0"/>
                  <a:ea typeface="DengXian" charset="-122"/>
                  <a:cs typeface="Arial" panose="020B0604020202020204" pitchFamily="34" charset="0"/>
                </a:rPr>
                <a:t>Coursework</a:t>
              </a:r>
              <a:endParaRPr lang="en-US" sz="16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Physics</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Material science</a:t>
              </a:r>
            </a:p>
            <a:p>
              <a:pPr marL="176213" indent="-176213">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a:defRPr/>
              </a:pPr>
              <a:r>
                <a:rPr lang="en-US" sz="1400" b="1" i="1" dirty="0">
                  <a:latin typeface="Arial" panose="020B0604020202020204" pitchFamily="34" charset="0"/>
                  <a:cs typeface="Arial" panose="020B0604020202020204" pitchFamily="34" charset="0"/>
                </a:rPr>
                <a:t>Technical Coursework:</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Additional Blueprint Reading/CAD</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Statics</a:t>
              </a:r>
            </a:p>
            <a:p>
              <a:pPr marL="176213" indent="-176213">
                <a:buFont typeface="Arial" panose="020B0604020202020204" pitchFamily="34" charset="0"/>
                <a:buChar char="•"/>
                <a:defRPr/>
              </a:pPr>
              <a:r>
                <a:rPr lang="en-US" altLang="en-US" sz="1400" dirty="0">
                  <a:latin typeface="Arial" panose="020B0604020202020204" pitchFamily="34" charset="0"/>
                  <a:cs typeface="Arial" panose="020B0604020202020204" pitchFamily="34" charset="0"/>
                </a:rPr>
                <a:t>To be determined…</a:t>
              </a:r>
            </a:p>
          </p:txBody>
        </p:sp>
        <p:sp>
          <p:nvSpPr>
            <p:cNvPr id="18" name="Rectangle 17">
              <a:extLst>
                <a:ext uri="{FF2B5EF4-FFF2-40B4-BE49-F238E27FC236}">
                  <a16:creationId xmlns:a16="http://schemas.microsoft.com/office/drawing/2014/main" id="{D92B785A-A07C-964D-97B7-0C48ED90A200}"/>
                </a:ext>
              </a:extLst>
            </p:cNvPr>
            <p:cNvSpPr>
              <a:spLocks noChangeArrowheads="1"/>
            </p:cNvSpPr>
            <p:nvPr/>
          </p:nvSpPr>
          <p:spPr bwMode="auto">
            <a:xfrm>
              <a:off x="839453" y="1147057"/>
              <a:ext cx="2847845" cy="4489450"/>
            </a:xfrm>
            <a:prstGeom prst="rect">
              <a:avLst/>
            </a:prstGeom>
            <a:solidFill>
              <a:srgbClr val="B9CDE5"/>
            </a:solidFill>
            <a:ln w="9525">
              <a:solidFill>
                <a:srgbClr val="17375E"/>
              </a:solidFill>
              <a:miter lim="800000"/>
              <a:headEnd/>
              <a:tailEnd/>
            </a:ln>
            <a:effectLst>
              <a:outerShdw blurRad="40000" dist="23000" dir="5400000" rotWithShape="0">
                <a:srgbClr val="808080">
                  <a:alpha val="34998"/>
                </a:srgbClr>
              </a:outerShdw>
            </a:effec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endParaRPr lang="en-US" altLang="en-US" sz="1600" b="1" dirty="0">
                <a:solidFill>
                  <a:srgbClr val="000000"/>
                </a:solidFill>
                <a:latin typeface="+mn-lt"/>
                <a:ea typeface="DengXian" charset="-122"/>
                <a:cs typeface="Arial" charset="0"/>
              </a:endParaRPr>
            </a:p>
            <a:p>
              <a:pPr algn="ctr">
                <a:defRPr/>
              </a:pPr>
              <a:r>
                <a:rPr lang="en-US" altLang="en-US" sz="2000" b="1" dirty="0">
                  <a:solidFill>
                    <a:srgbClr val="000000"/>
                  </a:solidFill>
                  <a:latin typeface="Arial" panose="020B0604020202020204" pitchFamily="34" charset="0"/>
                  <a:ea typeface="DengXian" charset="-122"/>
                  <a:cs typeface="Arial" panose="020B0604020202020204" pitchFamily="34" charset="0"/>
                </a:rPr>
                <a:t>YEAR 1</a:t>
              </a:r>
              <a:endParaRPr lang="en-US" altLang="en-US" sz="1600" dirty="0">
                <a:solidFill>
                  <a:srgbClr val="FFFFFF"/>
                </a:solidFill>
                <a:latin typeface="Arial" panose="020B0604020202020204" pitchFamily="34" charset="0"/>
                <a:ea typeface="DengXian" charset="-122"/>
                <a:cs typeface="Arial" panose="020B0604020202020204" pitchFamily="34" charset="0"/>
              </a:endParaRPr>
            </a:p>
            <a:p>
              <a:pPr>
                <a:defRPr/>
              </a:pPr>
              <a:endParaRPr lang="en-US" sz="1200" b="1" dirty="0">
                <a:latin typeface="Arial" panose="020B0604020202020204" pitchFamily="34" charset="0"/>
                <a:cs typeface="Arial" panose="020B0604020202020204" pitchFamily="34" charset="0"/>
              </a:endParaRPr>
            </a:p>
            <a:p>
              <a:pPr>
                <a:defRPr/>
              </a:pPr>
              <a:r>
                <a:rPr lang="en-US" sz="1600" b="1" dirty="0">
                  <a:latin typeface="Arial" panose="020B0604020202020204" pitchFamily="34" charset="0"/>
                  <a:cs typeface="Arial" panose="020B0604020202020204" pitchFamily="34" charset="0"/>
                </a:rPr>
                <a:t>Coursework</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Algebra</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Trigonometry</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Pre-calculus</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Intro to Electricity and   motors</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Intro to Engineering (projects including soldering and circuits, and robotics/Intro to manufacturing)</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CAD and blueprint reading</a:t>
              </a:r>
            </a:p>
            <a:p>
              <a:pPr>
                <a:defRPr/>
              </a:pPr>
              <a:endParaRPr lang="en-US" sz="1400" b="1" dirty="0">
                <a:latin typeface="Arial" panose="020B0604020202020204" pitchFamily="34" charset="0"/>
                <a:cs typeface="Arial" panose="020B0604020202020204" pitchFamily="34" charset="0"/>
              </a:endParaRPr>
            </a:p>
            <a:p>
              <a:pPr>
                <a:defRPr/>
              </a:pPr>
              <a:r>
                <a:rPr lang="en-US" sz="1600" b="1" dirty="0">
                  <a:latin typeface="Arial" panose="020B0604020202020204" pitchFamily="34" charset="0"/>
                  <a:cs typeface="Arial" panose="020B0604020202020204" pitchFamily="34" charset="0"/>
                </a:rPr>
                <a:t>Support</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Internship Prep (resume, interviews, etc.)</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Guest speakers from industry</a:t>
              </a:r>
            </a:p>
            <a:p>
              <a:pPr marL="176213" indent="-176213">
                <a:buFont typeface="Arial" panose="020B0604020202020204" pitchFamily="34" charset="0"/>
                <a:buChar char="•"/>
                <a:defRPr/>
              </a:pPr>
              <a:r>
                <a:rPr lang="en-US" sz="1400" dirty="0">
                  <a:latin typeface="Arial" panose="020B0604020202020204" pitchFamily="34" charset="0"/>
                  <a:cs typeface="Arial" panose="020B0604020202020204" pitchFamily="34" charset="0"/>
                </a:rPr>
                <a:t>Employer site visits</a:t>
              </a:r>
            </a:p>
          </p:txBody>
        </p:sp>
        <p:sp>
          <p:nvSpPr>
            <p:cNvPr id="20" name="Rectangle 19">
              <a:extLst>
                <a:ext uri="{FF2B5EF4-FFF2-40B4-BE49-F238E27FC236}">
                  <a16:creationId xmlns:a16="http://schemas.microsoft.com/office/drawing/2014/main" id="{57A688D4-D59E-CD49-91DE-F66C42CE2C77}"/>
                </a:ext>
              </a:extLst>
            </p:cNvPr>
            <p:cNvSpPr>
              <a:spLocks noChangeArrowheads="1"/>
            </p:cNvSpPr>
            <p:nvPr/>
          </p:nvSpPr>
          <p:spPr bwMode="auto">
            <a:xfrm>
              <a:off x="3905124" y="1147057"/>
              <a:ext cx="1821119" cy="4489450"/>
            </a:xfrm>
            <a:prstGeom prst="rect">
              <a:avLst/>
            </a:prstGeom>
            <a:solidFill>
              <a:srgbClr val="B9CDE5"/>
            </a:solidFill>
            <a:ln w="9525">
              <a:solidFill>
                <a:srgbClr val="17375E"/>
              </a:solidFill>
              <a:miter lim="800000"/>
              <a:headEnd/>
              <a:tailEnd/>
            </a:ln>
            <a:effectLst>
              <a:outerShdw blurRad="40000" dist="23000" dir="5400000" rotWithShape="0">
                <a:srgbClr val="808080">
                  <a:alpha val="34998"/>
                </a:srgbClr>
              </a:outerShdw>
            </a:effec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endParaRPr lang="en-US" altLang="en-US" sz="1400" b="1" dirty="0">
                <a:solidFill>
                  <a:srgbClr val="000000"/>
                </a:solidFill>
                <a:latin typeface="Calibri" charset="0"/>
                <a:ea typeface="DengXian" charset="-122"/>
                <a:cs typeface="Arial" charset="0"/>
              </a:endParaRPr>
            </a:p>
            <a:p>
              <a:pPr algn="ctr">
                <a:defRPr/>
              </a:pPr>
              <a:r>
                <a:rPr lang="en-US" altLang="en-US" sz="2000" b="1" dirty="0">
                  <a:solidFill>
                    <a:srgbClr val="000000"/>
                  </a:solidFill>
                  <a:latin typeface="Arial" panose="020B0604020202020204" pitchFamily="34" charset="0"/>
                  <a:ea typeface="DengXian" charset="-122"/>
                  <a:cs typeface="Arial" panose="020B0604020202020204" pitchFamily="34" charset="0"/>
                </a:rPr>
                <a:t>SUMMER</a:t>
              </a:r>
            </a:p>
            <a:p>
              <a:pPr algn="ctr">
                <a:defRPr/>
              </a:pPr>
              <a:endParaRPr lang="en-US" altLang="en-US" sz="1400" b="1" dirty="0">
                <a:solidFill>
                  <a:srgbClr val="000000"/>
                </a:solidFill>
                <a:latin typeface="Arial" panose="020B0604020202020204" pitchFamily="34" charset="0"/>
                <a:ea typeface="DengXian" charset="-122"/>
                <a:cs typeface="Arial" panose="020B0604020202020204" pitchFamily="34" charset="0"/>
              </a:endParaRPr>
            </a:p>
            <a:p>
              <a:pPr>
                <a:defRPr/>
              </a:pPr>
              <a:r>
                <a:rPr lang="en-US" altLang="en-US" sz="1600" b="1" dirty="0">
                  <a:solidFill>
                    <a:srgbClr val="000000"/>
                  </a:solidFill>
                  <a:latin typeface="Arial" panose="020B0604020202020204" pitchFamily="34" charset="0"/>
                  <a:ea typeface="DengXian" charset="-122"/>
                  <a:cs typeface="Arial" panose="020B0604020202020204" pitchFamily="34" charset="0"/>
                </a:rPr>
                <a:t>Engineering Internships</a:t>
              </a:r>
              <a:endParaRPr lang="en-US" altLang="en-US" sz="1400" b="1" dirty="0">
                <a:solidFill>
                  <a:srgbClr val="FFFFFF"/>
                </a:solidFill>
                <a:latin typeface="Arial" panose="020B0604020202020204" pitchFamily="34" charset="0"/>
                <a:ea typeface="DengXian" charset="-122"/>
                <a:cs typeface="Arial" panose="020B0604020202020204" pitchFamily="34" charset="0"/>
              </a:endParaRPr>
            </a:p>
            <a:p>
              <a:pPr>
                <a:defRPr/>
              </a:pPr>
              <a:endParaRPr lang="en-US" altLang="en-US" sz="1200" b="1" dirty="0">
                <a:solidFill>
                  <a:srgbClr val="FFFFFF"/>
                </a:solidFill>
                <a:latin typeface="Arial" panose="020B0604020202020204" pitchFamily="34" charset="0"/>
                <a:ea typeface="DengXian" charset="-122"/>
                <a:cs typeface="Arial" panose="020B0604020202020204" pitchFamily="34" charset="0"/>
              </a:endParaRPr>
            </a:p>
            <a:p>
              <a:pPr marL="176213" indent="-176213">
                <a:buFont typeface="Arial" panose="020B0604020202020204" pitchFamily="34" charset="0"/>
                <a:buChar char="•"/>
                <a:defRPr/>
              </a:pPr>
              <a:r>
                <a:rPr lang="en-US" altLang="en-US" sz="1400" dirty="0">
                  <a:latin typeface="Arial" panose="020B0604020202020204" pitchFamily="34" charset="0"/>
                  <a:cs typeface="Arial" panose="020B0604020202020204" pitchFamily="34" charset="0"/>
                </a:rPr>
                <a:t>Hands-on, work experience on-site with employers</a:t>
              </a:r>
            </a:p>
            <a:p>
              <a:pPr marL="176213" indent="-176213">
                <a:buFont typeface="Arial" panose="020B0604020202020204" pitchFamily="34" charset="0"/>
                <a:buChar char="•"/>
                <a:defRPr/>
              </a:pPr>
              <a:endParaRPr lang="en-US" altLang="en-US" sz="14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defRPr/>
              </a:pPr>
              <a:r>
                <a:rPr lang="en-US" altLang="en-US" sz="1400" dirty="0">
                  <a:latin typeface="Arial" panose="020B0604020202020204" pitchFamily="34" charset="0"/>
                  <a:cs typeface="Arial" panose="020B0604020202020204" pitchFamily="34" charset="0"/>
                </a:rPr>
                <a:t>10 weeks, 40 hours per week</a:t>
              </a:r>
            </a:p>
            <a:p>
              <a:pPr marL="176213" indent="-176213">
                <a:buFont typeface="Arial" panose="020B0604020202020204" pitchFamily="34" charset="0"/>
                <a:buChar char="•"/>
                <a:defRPr/>
              </a:pPr>
              <a:endParaRPr lang="en-US" altLang="en-US" sz="1400" dirty="0">
                <a:latin typeface="Arial" panose="020B0604020202020204" pitchFamily="34" charset="0"/>
                <a:cs typeface="Arial" panose="020B0604020202020204" pitchFamily="34" charset="0"/>
              </a:endParaRPr>
            </a:p>
            <a:p>
              <a:pPr marL="176213" indent="-176213">
                <a:buFont typeface="Arial" panose="020B0604020202020204" pitchFamily="34" charset="0"/>
                <a:buChar char="•"/>
                <a:defRPr/>
              </a:pPr>
              <a:r>
                <a:rPr lang="en-US" altLang="en-US" sz="1400" dirty="0">
                  <a:latin typeface="Arial" panose="020B0604020202020204" pitchFamily="34" charset="0"/>
                  <a:cs typeface="Arial" panose="020B0604020202020204" pitchFamily="34" charset="0"/>
                </a:rPr>
                <a:t>$15 per hour</a:t>
              </a:r>
            </a:p>
            <a:p>
              <a:pPr>
                <a:defRPr/>
              </a:pPr>
              <a:endParaRPr lang="en-US" altLang="en-US" sz="1200" dirty="0">
                <a:solidFill>
                  <a:srgbClr val="000000"/>
                </a:solidFill>
                <a:latin typeface="Calibri" charset="0"/>
                <a:ea typeface="DengXian" charset="-122"/>
                <a:cs typeface="Arial" charset="0"/>
              </a:endParaRPr>
            </a:p>
            <a:p>
              <a:pPr>
                <a:defRPr/>
              </a:pPr>
              <a:endParaRPr lang="en-US" altLang="en-US" sz="1200" dirty="0">
                <a:solidFill>
                  <a:srgbClr val="000000"/>
                </a:solidFill>
                <a:latin typeface="Calibri" charset="0"/>
                <a:ea typeface="DengXian" charset="-122"/>
                <a:cs typeface="Arial" charset="0"/>
              </a:endParaRPr>
            </a:p>
          </p:txBody>
        </p:sp>
        <p:sp>
          <p:nvSpPr>
            <p:cNvPr id="11" name="Right Arrow 10">
              <a:extLst>
                <a:ext uri="{FF2B5EF4-FFF2-40B4-BE49-F238E27FC236}">
                  <a16:creationId xmlns:a16="http://schemas.microsoft.com/office/drawing/2014/main" id="{72D19C48-75E6-3B4C-88F3-52634D262F51}"/>
                </a:ext>
              </a:extLst>
            </p:cNvPr>
            <p:cNvSpPr>
              <a:spLocks noChangeArrowheads="1"/>
            </p:cNvSpPr>
            <p:nvPr/>
          </p:nvSpPr>
          <p:spPr bwMode="auto">
            <a:xfrm>
              <a:off x="3568028" y="3139369"/>
              <a:ext cx="438150" cy="360362"/>
            </a:xfrm>
            <a:prstGeom prst="rightArrow">
              <a:avLst>
                <a:gd name="adj1" fmla="val 50000"/>
                <a:gd name="adj2" fmla="val 4994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a:solidFill>
                  <a:srgbClr val="FFFFFF"/>
                </a:solidFill>
                <a:latin typeface="Calibri" charset="0"/>
              </a:endParaRPr>
            </a:p>
          </p:txBody>
        </p:sp>
        <p:sp>
          <p:nvSpPr>
            <p:cNvPr id="19" name="Right Arrow 18">
              <a:extLst>
                <a:ext uri="{FF2B5EF4-FFF2-40B4-BE49-F238E27FC236}">
                  <a16:creationId xmlns:a16="http://schemas.microsoft.com/office/drawing/2014/main" id="{3A342B3F-941D-F44E-AD2D-F87C355CD2FC}"/>
                </a:ext>
              </a:extLst>
            </p:cNvPr>
            <p:cNvSpPr>
              <a:spLocks noChangeArrowheads="1"/>
            </p:cNvSpPr>
            <p:nvPr/>
          </p:nvSpPr>
          <p:spPr bwMode="auto">
            <a:xfrm>
              <a:off x="5634298" y="3139369"/>
              <a:ext cx="438150" cy="360362"/>
            </a:xfrm>
            <a:prstGeom prst="rightArrow">
              <a:avLst>
                <a:gd name="adj1" fmla="val 50000"/>
                <a:gd name="adj2" fmla="val 4994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a:solidFill>
                  <a:srgbClr val="FFFFFF"/>
                </a:solidFill>
                <a:latin typeface="Calibri" charset="0"/>
              </a:endParaRPr>
            </a:p>
          </p:txBody>
        </p:sp>
        <p:sp>
          <p:nvSpPr>
            <p:cNvPr id="26" name="Right Arrow 25">
              <a:extLst>
                <a:ext uri="{FF2B5EF4-FFF2-40B4-BE49-F238E27FC236}">
                  <a16:creationId xmlns:a16="http://schemas.microsoft.com/office/drawing/2014/main" id="{D7E0209D-59C5-374D-8826-12A0AA0753A3}"/>
                </a:ext>
              </a:extLst>
            </p:cNvPr>
            <p:cNvSpPr>
              <a:spLocks noChangeArrowheads="1"/>
            </p:cNvSpPr>
            <p:nvPr/>
          </p:nvSpPr>
          <p:spPr bwMode="auto">
            <a:xfrm rot="19895165">
              <a:off x="8085472" y="2231515"/>
              <a:ext cx="438150" cy="360362"/>
            </a:xfrm>
            <a:prstGeom prst="rightArrow">
              <a:avLst>
                <a:gd name="adj1" fmla="val 50000"/>
                <a:gd name="adj2" fmla="val 4994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a:solidFill>
                  <a:srgbClr val="FFFFFF"/>
                </a:solidFill>
                <a:latin typeface="Calibri" charset="0"/>
              </a:endParaRPr>
            </a:p>
          </p:txBody>
        </p:sp>
        <p:sp>
          <p:nvSpPr>
            <p:cNvPr id="27" name="Right Arrow 26">
              <a:extLst>
                <a:ext uri="{FF2B5EF4-FFF2-40B4-BE49-F238E27FC236}">
                  <a16:creationId xmlns:a16="http://schemas.microsoft.com/office/drawing/2014/main" id="{7D5051C9-232E-224D-9D9C-F30184C83F2C}"/>
                </a:ext>
              </a:extLst>
            </p:cNvPr>
            <p:cNvSpPr>
              <a:spLocks noChangeArrowheads="1"/>
            </p:cNvSpPr>
            <p:nvPr/>
          </p:nvSpPr>
          <p:spPr bwMode="auto">
            <a:xfrm rot="900000">
              <a:off x="8065091" y="3469016"/>
              <a:ext cx="438150" cy="358775"/>
            </a:xfrm>
            <a:prstGeom prst="rightArrow">
              <a:avLst>
                <a:gd name="adj1" fmla="val 50000"/>
                <a:gd name="adj2" fmla="val 4994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a:solidFill>
                  <a:srgbClr val="FFFFFF"/>
                </a:solidFill>
                <a:latin typeface="Calibri" charset="0"/>
              </a:endParaRPr>
            </a:p>
          </p:txBody>
        </p:sp>
        <p:sp>
          <p:nvSpPr>
            <p:cNvPr id="15" name="Rectangle 14">
              <a:extLst>
                <a:ext uri="{FF2B5EF4-FFF2-40B4-BE49-F238E27FC236}">
                  <a16:creationId xmlns:a16="http://schemas.microsoft.com/office/drawing/2014/main" id="{2F4C6E59-C1D1-7943-8156-55A78FA4AC8F}"/>
                </a:ext>
              </a:extLst>
            </p:cNvPr>
            <p:cNvSpPr>
              <a:spLocks noChangeArrowheads="1"/>
            </p:cNvSpPr>
            <p:nvPr/>
          </p:nvSpPr>
          <p:spPr bwMode="auto">
            <a:xfrm>
              <a:off x="839453" y="5761920"/>
              <a:ext cx="4886790" cy="671513"/>
            </a:xfrm>
            <a:prstGeom prst="rect">
              <a:avLst/>
            </a:prstGeom>
            <a:solidFill>
              <a:srgbClr val="B9CDE5"/>
            </a:solidFill>
            <a:ln w="9525">
              <a:solidFill>
                <a:srgbClr val="17375E"/>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r>
                <a:rPr lang="en-US" altLang="en-US" sz="2400" b="1" dirty="0">
                  <a:solidFill>
                    <a:srgbClr val="000000"/>
                  </a:solidFill>
                  <a:latin typeface="Calibri" charset="0"/>
                  <a:ea typeface="DengXian" charset="-122"/>
                  <a:cs typeface="Arial" charset="0"/>
                </a:rPr>
                <a:t>Year 1 + Internship = </a:t>
              </a:r>
              <a:br>
                <a:rPr lang="en-US" altLang="en-US" sz="2400" b="1" dirty="0">
                  <a:solidFill>
                    <a:srgbClr val="000000"/>
                  </a:solidFill>
                  <a:latin typeface="Calibri" charset="0"/>
                  <a:ea typeface="DengXian" charset="-122"/>
                  <a:cs typeface="Arial" charset="0"/>
                </a:rPr>
              </a:br>
              <a:r>
                <a:rPr lang="en-US" altLang="en-US" sz="2400" b="1" dirty="0">
                  <a:solidFill>
                    <a:srgbClr val="000000"/>
                  </a:solidFill>
                  <a:latin typeface="Calibri" charset="0"/>
                  <a:ea typeface="DengXian" charset="-122"/>
                  <a:cs typeface="Arial" charset="0"/>
                </a:rPr>
                <a:t>“Pre-Apprenticeship”</a:t>
              </a:r>
              <a:endParaRPr lang="en-US" altLang="en-US" sz="2400" b="1" dirty="0">
                <a:solidFill>
                  <a:srgbClr val="FFFFFF"/>
                </a:solidFill>
                <a:latin typeface="Times New Roman" charset="0"/>
                <a:ea typeface="DengXian" charset="-122"/>
                <a:cs typeface="Times New Roman" charset="0"/>
              </a:endParaRPr>
            </a:p>
          </p:txBody>
        </p:sp>
        <p:sp>
          <p:nvSpPr>
            <p:cNvPr id="16" name="Rectangle 15">
              <a:extLst>
                <a:ext uri="{FF2B5EF4-FFF2-40B4-BE49-F238E27FC236}">
                  <a16:creationId xmlns:a16="http://schemas.microsoft.com/office/drawing/2014/main" id="{E9EEB2B2-694A-5A41-B259-635410D840CE}"/>
                </a:ext>
              </a:extLst>
            </p:cNvPr>
            <p:cNvSpPr>
              <a:spLocks noChangeArrowheads="1"/>
            </p:cNvSpPr>
            <p:nvPr/>
          </p:nvSpPr>
          <p:spPr bwMode="auto">
            <a:xfrm>
              <a:off x="6007256" y="5763508"/>
              <a:ext cx="4376124" cy="669925"/>
            </a:xfrm>
            <a:prstGeom prst="rect">
              <a:avLst/>
            </a:prstGeom>
            <a:solidFill>
              <a:schemeClr val="accent6">
                <a:lumMod val="40000"/>
                <a:lumOff val="60000"/>
              </a:schemeClr>
            </a:solidFill>
            <a:ln w="9525">
              <a:solidFill>
                <a:srgbClr val="17375E"/>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defRPr/>
              </a:pPr>
              <a:r>
                <a:rPr lang="en-US" altLang="en-US" sz="2400" b="1" dirty="0">
                  <a:solidFill>
                    <a:srgbClr val="000000"/>
                  </a:solidFill>
                  <a:latin typeface="Calibri" charset="0"/>
                  <a:ea typeface="DengXian" charset="-122"/>
                  <a:cs typeface="Arial" charset="0"/>
                </a:rPr>
                <a:t>Apprenticeship</a:t>
              </a:r>
              <a:endParaRPr lang="en-US" altLang="en-US" sz="2400" b="1" dirty="0">
                <a:solidFill>
                  <a:srgbClr val="FFFFFF"/>
                </a:solidFill>
                <a:latin typeface="Times New Roman" charset="0"/>
                <a:ea typeface="DengXian" charset="-122"/>
                <a:cs typeface="Times New Roman" charset="0"/>
              </a:endParaRPr>
            </a:p>
          </p:txBody>
        </p:sp>
      </p:grpSp>
      <p:sp>
        <p:nvSpPr>
          <p:cNvPr id="17" name="Rectangle 16">
            <a:extLst>
              <a:ext uri="{FF2B5EF4-FFF2-40B4-BE49-F238E27FC236}">
                <a16:creationId xmlns:a16="http://schemas.microsoft.com/office/drawing/2014/main" id="{9028D60F-50A8-2C45-BF4A-723840967BFD}"/>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spTree>
    <p:extLst>
      <p:ext uri="{BB962C8B-B14F-4D97-AF65-F5344CB8AC3E}">
        <p14:creationId xmlns:p14="http://schemas.microsoft.com/office/powerpoint/2010/main" val="2015427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3">
            <a:extLst>
              <a:ext uri="{FF2B5EF4-FFF2-40B4-BE49-F238E27FC236}">
                <a16:creationId xmlns:a16="http://schemas.microsoft.com/office/drawing/2014/main" id="{A407C815-26B1-3646-A889-9DF9625AF7E3}"/>
              </a:ext>
            </a:extLst>
          </p:cNvPr>
          <p:cNvSpPr txBox="1">
            <a:spLocks/>
          </p:cNvSpPr>
          <p:nvPr/>
        </p:nvSpPr>
        <p:spPr bwMode="auto">
          <a:xfrm>
            <a:off x="2568575" y="3628673"/>
            <a:ext cx="57277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4290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spcBef>
                <a:spcPct val="20000"/>
              </a:spcBef>
              <a:buClr>
                <a:schemeClr val="accent1"/>
              </a:buClr>
              <a:buFont typeface="Arial" panose="020B0604020202020204" pitchFamily="34" charset="0"/>
              <a:buChar char="–"/>
            </a:pPr>
            <a:endParaRPr lang="en-US" altLang="en-US" sz="2100">
              <a:latin typeface="Avenir Roman" panose="02000503020000020003" pitchFamily="2" charset="0"/>
            </a:endParaRPr>
          </a:p>
          <a:p>
            <a:pPr lvl="1">
              <a:spcBef>
                <a:spcPct val="20000"/>
              </a:spcBef>
              <a:buClr>
                <a:schemeClr val="accent1"/>
              </a:buClr>
              <a:buFont typeface="Arial" panose="020B0604020202020204" pitchFamily="34" charset="0"/>
              <a:buChar char="–"/>
            </a:pPr>
            <a:endParaRPr lang="en-US" altLang="en-US" sz="2100">
              <a:latin typeface="Avenir Roman" panose="02000503020000020003" pitchFamily="2" charset="0"/>
            </a:endParaRPr>
          </a:p>
        </p:txBody>
      </p:sp>
      <p:sp>
        <p:nvSpPr>
          <p:cNvPr id="4098" name="Content Placeholder 3">
            <a:extLst>
              <a:ext uri="{FF2B5EF4-FFF2-40B4-BE49-F238E27FC236}">
                <a16:creationId xmlns:a16="http://schemas.microsoft.com/office/drawing/2014/main" id="{F8413E0D-F8EF-6549-BEA0-3CE6BC86A5D1}"/>
              </a:ext>
            </a:extLst>
          </p:cNvPr>
          <p:cNvSpPr txBox="1">
            <a:spLocks/>
          </p:cNvSpPr>
          <p:nvPr/>
        </p:nvSpPr>
        <p:spPr bwMode="auto">
          <a:xfrm>
            <a:off x="139699" y="1630604"/>
            <a:ext cx="5835126" cy="3390900"/>
          </a:xfrm>
          <a:prstGeom prst="rect">
            <a:avLst/>
          </a:prstGeom>
          <a:noFill/>
          <a:ln>
            <a:noFill/>
          </a:ln>
        </p:spPr>
        <p:txBody>
          <a:bodyPr numCol="2"/>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42900" indent="-285750">
              <a:defRPr sz="2400">
                <a:solidFill>
                  <a:schemeClr val="tx1"/>
                </a:solidFill>
                <a:latin typeface="Arial" panose="020B0604020202020204" pitchFamily="34" charset="0"/>
                <a:ea typeface="ＭＳ Ｐゴシック" panose="020B0600070205080204" pitchFamily="34" charset="-128"/>
              </a:defRPr>
            </a:lvl2pPr>
            <a:lvl3pPr marL="74295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57150" lvl="1" indent="0">
              <a:spcBef>
                <a:spcPct val="20000"/>
              </a:spcBef>
              <a:buClr>
                <a:schemeClr val="accent1"/>
              </a:buClr>
              <a:tabLst>
                <a:tab pos="2563813" algn="l"/>
              </a:tabLst>
              <a:defRPr/>
            </a:pPr>
            <a:r>
              <a:rPr lang="en-US" altLang="en-US" sz="1600" b="1" dirty="0">
                <a:solidFill>
                  <a:schemeClr val="bg1"/>
                </a:solidFill>
                <a:cs typeface="Arial" panose="020B0604020202020204" pitchFamily="34" charset="0"/>
              </a:rPr>
              <a:t>Community College Partners: </a:t>
            </a:r>
            <a:r>
              <a:rPr lang="en-US" altLang="en-US" sz="1400" b="1" dirty="0">
                <a:solidFill>
                  <a:schemeClr val="bg1"/>
                </a:solidFill>
                <a:cs typeface="Arial" panose="020B0604020202020204" pitchFamily="34" charset="0"/>
              </a:rPr>
              <a:t>  </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Saddleback College (CA)                        </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Cañada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City College of San Francisco</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East Los Angeles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Evergreen Valley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Grossmont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Las </a:t>
            </a:r>
            <a:r>
              <a:rPr lang="en-US" altLang="en-US" sz="1300" dirty="0" err="1">
                <a:cs typeface="Arial" panose="020B0604020202020204" pitchFamily="34" charset="0"/>
              </a:rPr>
              <a:t>Positas</a:t>
            </a:r>
            <a:r>
              <a:rPr lang="en-US" altLang="en-US" sz="1300" dirty="0">
                <a:cs typeface="Arial" panose="020B0604020202020204" pitchFamily="34" charset="0"/>
              </a:rPr>
              <a:t>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Merritt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Mission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Ohlone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Palomar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San Diego Mesa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San Jose City College</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Santa Ana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Skyline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West Valley College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Community College of Aurora (CO)</a:t>
            </a:r>
          </a:p>
          <a:p>
            <a:pPr marL="185738" lvl="2" indent="-169863">
              <a:spcBef>
                <a:spcPct val="20000"/>
              </a:spcBef>
              <a:buClr>
                <a:srgbClr val="B30838"/>
              </a:buClr>
              <a:buFont typeface="Arial" panose="020B0604020202020204" pitchFamily="34" charset="0"/>
              <a:buChar char="•"/>
              <a:defRPr/>
            </a:pPr>
            <a:endParaRPr lang="en-US" altLang="en-US" sz="1300" dirty="0">
              <a:cs typeface="Arial" panose="020B0604020202020204" pitchFamily="34" charset="0"/>
            </a:endParaRPr>
          </a:p>
          <a:p>
            <a:pPr marL="185738" lvl="2" indent="-169863">
              <a:spcBef>
                <a:spcPct val="20000"/>
              </a:spcBef>
              <a:buClr>
                <a:srgbClr val="B30838"/>
              </a:buClr>
              <a:buFont typeface="Arial" panose="020B0604020202020204" pitchFamily="34" charset="0"/>
              <a:buChar char="•"/>
              <a:defRPr/>
            </a:pPr>
            <a:endParaRPr lang="en-US" altLang="en-US" sz="1300" dirty="0">
              <a:cs typeface="Arial" panose="020B0604020202020204" pitchFamily="34" charset="0"/>
            </a:endParaRPr>
          </a:p>
          <a:p>
            <a:pPr marL="185738" lvl="2" indent="-169863">
              <a:spcBef>
                <a:spcPct val="20000"/>
              </a:spcBef>
              <a:buClr>
                <a:srgbClr val="B30838"/>
              </a:buClr>
              <a:buFont typeface="Arial" panose="020B0604020202020204" pitchFamily="34" charset="0"/>
              <a:buChar char="•"/>
              <a:defRPr/>
            </a:pPr>
            <a:endParaRPr lang="en-US" altLang="en-US" sz="1300" dirty="0">
              <a:cs typeface="Arial" panose="020B0604020202020204" pitchFamily="34" charset="0"/>
            </a:endParaRPr>
          </a:p>
          <a:p>
            <a:pPr marL="185738" lvl="2" indent="-169863">
              <a:spcBef>
                <a:spcPct val="20000"/>
              </a:spcBef>
              <a:buClr>
                <a:srgbClr val="B30838"/>
              </a:buClr>
              <a:buFont typeface="Arial" panose="020B0604020202020204" pitchFamily="34" charset="0"/>
              <a:buChar char="•"/>
              <a:defRPr/>
            </a:pPr>
            <a:endParaRPr lang="en-US" altLang="en-US" sz="1300" dirty="0">
              <a:cs typeface="Arial" panose="020B0604020202020204" pitchFamily="34" charset="0"/>
            </a:endParaRPr>
          </a:p>
          <a:p>
            <a:pPr marL="185738" lvl="2" indent="-169863">
              <a:spcBef>
                <a:spcPct val="20000"/>
              </a:spcBef>
              <a:buClr>
                <a:srgbClr val="B30838"/>
              </a:buClr>
              <a:buFont typeface="Arial" panose="020B0604020202020204" pitchFamily="34" charset="0"/>
              <a:buChar char="•"/>
              <a:defRPr/>
            </a:pPr>
            <a:endParaRPr lang="en-US" altLang="en-US" sz="1300" dirty="0">
              <a:cs typeface="Arial" panose="020B0604020202020204" pitchFamily="34" charset="0"/>
            </a:endParaRPr>
          </a:p>
          <a:p>
            <a:pPr marL="185738" lvl="2" indent="-169863">
              <a:spcBef>
                <a:spcPct val="20000"/>
              </a:spcBef>
              <a:buClr>
                <a:srgbClr val="B30838"/>
              </a:buClr>
              <a:buFont typeface="Arial" panose="020B0604020202020204" pitchFamily="34" charset="0"/>
              <a:buChar char="•"/>
              <a:defRPr/>
            </a:pPr>
            <a:endParaRPr lang="en-US" altLang="en-US" sz="1300" dirty="0">
              <a:cs typeface="Arial" panose="020B0604020202020204" pitchFamily="34" charset="0"/>
            </a:endParaRPr>
          </a:p>
          <a:p>
            <a:pPr marL="185738" lvl="2" indent="-169863">
              <a:spcBef>
                <a:spcPts val="888"/>
              </a:spcBef>
              <a:buClr>
                <a:srgbClr val="B30838"/>
              </a:buClr>
              <a:buFont typeface="Arial" panose="020B0604020202020204" pitchFamily="34" charset="0"/>
              <a:buChar char="•"/>
              <a:defRPr/>
            </a:pPr>
            <a:r>
              <a:rPr lang="en-US" altLang="en-US" sz="1300" dirty="0">
                <a:cs typeface="Arial" panose="020B0604020202020204" pitchFamily="34" charset="0"/>
              </a:rPr>
              <a:t>Pikes Peak Community College (CO)</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Red Rocks Community College (CO)</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Santa Fe Community College (NM)</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Northern New Mexico College (NM)</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Anne Arundel Community College (MD)</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Howard Community College (MD)</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The Community College of Baltimore County (MD)</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Central Seattle Community College (WA)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Highline Community College (WA)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South Seattle Community College (WA)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Valley High School (CA)</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Gallup McKinley Academy (NM)</a:t>
            </a:r>
          </a:p>
          <a:p>
            <a:pPr marL="185738" lvl="2" indent="-169863">
              <a:spcBef>
                <a:spcPct val="20000"/>
              </a:spcBef>
              <a:buClr>
                <a:srgbClr val="B30838"/>
              </a:buClr>
              <a:buFont typeface="Arial" panose="020B0604020202020204" pitchFamily="34" charset="0"/>
              <a:buChar char="•"/>
              <a:defRPr/>
            </a:pPr>
            <a:r>
              <a:rPr lang="en-US" altLang="en-US" sz="1300" dirty="0">
                <a:cs typeface="Arial" panose="020B0604020202020204" pitchFamily="34" charset="0"/>
              </a:rPr>
              <a:t>Digital Harbor High School (MD</a:t>
            </a:r>
            <a:r>
              <a:rPr lang="en-US" altLang="en-US" sz="1200" dirty="0">
                <a:cs typeface="Arial" panose="020B0604020202020204" pitchFamily="34" charset="0"/>
              </a:rPr>
              <a:t>)</a:t>
            </a:r>
            <a:endParaRPr lang="en-US" altLang="en-US" sz="1050" dirty="0">
              <a:cs typeface="Arial" panose="020B0604020202020204" pitchFamily="34" charset="0"/>
            </a:endParaRPr>
          </a:p>
          <a:p>
            <a:pPr marL="185738" lvl="2" indent="-169863">
              <a:spcBef>
                <a:spcPct val="20000"/>
              </a:spcBef>
              <a:buClr>
                <a:schemeClr val="accent1"/>
              </a:buClr>
              <a:buFont typeface="Arial" panose="020B0604020202020204" pitchFamily="34" charset="0"/>
              <a:buChar char="•"/>
              <a:defRPr/>
            </a:pPr>
            <a:endParaRPr lang="en-US" altLang="en-US" sz="1000" dirty="0">
              <a:cs typeface="Arial" panose="020B0604020202020204" pitchFamily="34" charset="0"/>
            </a:endParaRPr>
          </a:p>
          <a:p>
            <a:pPr lvl="2">
              <a:spcBef>
                <a:spcPct val="20000"/>
              </a:spcBef>
              <a:buClr>
                <a:schemeClr val="accent1"/>
              </a:buClr>
              <a:buFont typeface="Arial" panose="020B0604020202020204" pitchFamily="34" charset="0"/>
              <a:buChar char="•"/>
              <a:defRPr/>
            </a:pPr>
            <a:endParaRPr lang="en-US" altLang="en-US" sz="1050" dirty="0">
              <a:cs typeface="Arial" panose="020B0604020202020204" pitchFamily="34" charset="0"/>
            </a:endParaRPr>
          </a:p>
          <a:p>
            <a:pPr lvl="2">
              <a:spcBef>
                <a:spcPct val="20000"/>
              </a:spcBef>
              <a:buClr>
                <a:schemeClr val="accent1"/>
              </a:buClr>
              <a:buFont typeface="Arial" panose="020B0604020202020204" pitchFamily="34" charset="0"/>
              <a:buChar char="•"/>
              <a:defRPr/>
            </a:pPr>
            <a:endParaRPr lang="en-US" altLang="en-US" sz="1050" dirty="0">
              <a:cs typeface="Arial" panose="020B0604020202020204" pitchFamily="34" charset="0"/>
            </a:endParaRPr>
          </a:p>
          <a:p>
            <a:pPr lvl="2">
              <a:spcBef>
                <a:spcPct val="20000"/>
              </a:spcBef>
              <a:buClr>
                <a:schemeClr val="accent1"/>
              </a:buClr>
              <a:buFont typeface="Arial" panose="020B0604020202020204" pitchFamily="34" charset="0"/>
              <a:buChar char="•"/>
              <a:defRPr/>
            </a:pPr>
            <a:endParaRPr lang="en-US" altLang="en-US" sz="1000" dirty="0">
              <a:latin typeface="Avenir Roman" panose="02000503020000020003" pitchFamily="2" charset="0"/>
            </a:endParaRPr>
          </a:p>
        </p:txBody>
      </p:sp>
      <p:sp>
        <p:nvSpPr>
          <p:cNvPr id="17411" name="TextBox 11">
            <a:extLst>
              <a:ext uri="{FF2B5EF4-FFF2-40B4-BE49-F238E27FC236}">
                <a16:creationId xmlns:a16="http://schemas.microsoft.com/office/drawing/2014/main" id="{F7095CF6-6F31-7F4C-8572-A6D907F6BE5F}"/>
              </a:ext>
            </a:extLst>
          </p:cNvPr>
          <p:cNvSpPr txBox="1">
            <a:spLocks noChangeArrowheads="1"/>
          </p:cNvSpPr>
          <p:nvPr/>
        </p:nvSpPr>
        <p:spPr bwMode="auto">
          <a:xfrm>
            <a:off x="3895725" y="285529"/>
            <a:ext cx="44005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555">
              <a:lnSpc>
                <a:spcPct val="90000"/>
              </a:lnSpc>
              <a:spcBef>
                <a:spcPts val="1000"/>
              </a:spcBef>
              <a:defRPr/>
            </a:pPr>
            <a:r>
              <a:rPr lang="en-US" altLang="en-US" sz="3200" b="1" dirty="0">
                <a:solidFill>
                  <a:prstClr val="black"/>
                </a:solidFill>
                <a:effectLst>
                  <a:outerShdw blurRad="50800" dist="38100" dir="5400000" algn="t" rotWithShape="0">
                    <a:prstClr val="black">
                      <a:alpha val="40000"/>
                    </a:prstClr>
                  </a:outerShdw>
                </a:effectLst>
                <a:latin typeface="Arial"/>
                <a:ea typeface="+mn-ea"/>
                <a:cs typeface="Arial"/>
              </a:rPr>
              <a:t>STEM Core Network</a:t>
            </a:r>
          </a:p>
        </p:txBody>
      </p:sp>
      <p:sp>
        <p:nvSpPr>
          <p:cNvPr id="17413" name="Content Placeholder 3">
            <a:extLst>
              <a:ext uri="{FF2B5EF4-FFF2-40B4-BE49-F238E27FC236}">
                <a16:creationId xmlns:a16="http://schemas.microsoft.com/office/drawing/2014/main" id="{B85EC587-090C-F246-AF43-16ADE38FB96B}"/>
              </a:ext>
            </a:extLst>
          </p:cNvPr>
          <p:cNvSpPr txBox="1">
            <a:spLocks/>
          </p:cNvSpPr>
          <p:nvPr/>
        </p:nvSpPr>
        <p:spPr bwMode="auto">
          <a:xfrm>
            <a:off x="6448031" y="1630604"/>
            <a:ext cx="5572156" cy="494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42900" indent="-285750">
              <a:defRPr>
                <a:solidFill>
                  <a:schemeClr val="tx1"/>
                </a:solidFill>
                <a:latin typeface="Arial" panose="020B0604020202020204" pitchFamily="34" charset="0"/>
                <a:ea typeface="ＭＳ Ｐゴシック" panose="020B0600070205080204" pitchFamily="34" charset="-128"/>
              </a:defRPr>
            </a:lvl2pPr>
            <a:lvl3pPr marL="74295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57150" lvl="1" indent="0">
              <a:spcBef>
                <a:spcPct val="20000"/>
              </a:spcBef>
              <a:buClr>
                <a:schemeClr val="accent1"/>
              </a:buClr>
            </a:pPr>
            <a:r>
              <a:rPr lang="en-US" altLang="en-US" sz="2000" b="1" dirty="0">
                <a:cs typeface="Arial" panose="020B0604020202020204" pitchFamily="34" charset="0"/>
              </a:rPr>
              <a:t>Employer Partners:</a:t>
            </a:r>
          </a:p>
          <a:p>
            <a:pPr marL="176213" lvl="2" indent="-161925">
              <a:spcBef>
                <a:spcPct val="20000"/>
              </a:spcBef>
              <a:buClr>
                <a:srgbClr val="B30838"/>
              </a:buClr>
              <a:buFont typeface="Arial" panose="020B0604020202020204" pitchFamily="34" charset="0"/>
              <a:buChar char="•"/>
            </a:pPr>
            <a:endParaRPr lang="en-US" altLang="en-US" sz="800" dirty="0">
              <a:cs typeface="Arial" panose="020B0604020202020204" pitchFamily="34" charset="0"/>
            </a:endParaRP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NASA Jet Propulsion Lab</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NASA Ames Research Center</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NASA Goddard</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Lawrence Livermore National Lab (</a:t>
            </a:r>
            <a:r>
              <a:rPr lang="en-US" altLang="en-US" sz="1400" dirty="0" err="1">
                <a:cs typeface="Arial" panose="020B0604020202020204" pitchFamily="34" charset="0"/>
              </a:rPr>
              <a:t>LLNL</a:t>
            </a:r>
            <a:r>
              <a:rPr lang="en-US" altLang="en-US" sz="1400" dirty="0">
                <a:cs typeface="Arial" panose="020B0604020202020204" pitchFamily="34" charset="0"/>
              </a:rPr>
              <a:t>)</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Lawrence Berkeley National Lab (</a:t>
            </a:r>
            <a:r>
              <a:rPr lang="en-US" altLang="en-US" sz="1400" dirty="0" err="1">
                <a:cs typeface="Arial" panose="020B0604020202020204" pitchFamily="34" charset="0"/>
              </a:rPr>
              <a:t>LBNL</a:t>
            </a:r>
            <a:r>
              <a:rPr lang="en-US" altLang="en-US" sz="1400" dirty="0">
                <a:cs typeface="Arial" panose="020B0604020202020204" pitchFamily="34" charset="0"/>
              </a:rPr>
              <a:t>)</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Los Alamos National Lab (</a:t>
            </a:r>
            <a:r>
              <a:rPr lang="en-US" altLang="en-US" sz="1400" dirty="0" err="1">
                <a:cs typeface="Arial" panose="020B0604020202020204" pitchFamily="34" charset="0"/>
              </a:rPr>
              <a:t>LANL</a:t>
            </a:r>
            <a:r>
              <a:rPr lang="en-US" altLang="en-US" sz="1400" dirty="0">
                <a:cs typeface="Arial" panose="020B0604020202020204" pitchFamily="34" charset="0"/>
              </a:rPr>
              <a:t>)</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Sandia National Lab </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Stanford Linear Accelerator </a:t>
            </a:r>
            <a:br>
              <a:rPr lang="en-US" altLang="en-US" sz="1400" dirty="0">
                <a:cs typeface="Arial" panose="020B0604020202020204" pitchFamily="34" charset="0"/>
              </a:rPr>
            </a:br>
            <a:r>
              <a:rPr lang="en-US" altLang="en-US" sz="1400" dirty="0">
                <a:cs typeface="Arial" panose="020B0604020202020204" pitchFamily="34" charset="0"/>
              </a:rPr>
              <a:t>Lab (SLAC)</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BD Bio Sciences</a:t>
            </a:r>
          </a:p>
          <a:p>
            <a:pPr marL="176213" lvl="2" indent="-161925">
              <a:spcBef>
                <a:spcPct val="20000"/>
              </a:spcBef>
              <a:buClr>
                <a:srgbClr val="B30838"/>
              </a:buClr>
              <a:buFont typeface="Arial" panose="020B0604020202020204" pitchFamily="34" charset="0"/>
              <a:buChar char="•"/>
            </a:pPr>
            <a:r>
              <a:rPr lang="en-US" altLang="en-US" sz="1400" dirty="0" err="1">
                <a:cs typeface="Arial" panose="020B0604020202020204" pitchFamily="34" charset="0"/>
              </a:rPr>
              <a:t>Blach</a:t>
            </a:r>
            <a:r>
              <a:rPr lang="en-US" altLang="en-US" sz="1400" dirty="0">
                <a:cs typeface="Arial" panose="020B0604020202020204" pitchFamily="34" charset="0"/>
              </a:rPr>
              <a:t> Construction</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California Dept. of Transportation (Caltrans)</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Communications and Power Industries</a:t>
            </a:r>
          </a:p>
          <a:p>
            <a:pPr marL="176213" lvl="2" indent="-161925">
              <a:spcBef>
                <a:spcPct val="20000"/>
              </a:spcBef>
              <a:buClr>
                <a:srgbClr val="B30838"/>
              </a:buClr>
              <a:buFont typeface="Arial" panose="020B0604020202020204" pitchFamily="34" charset="0"/>
              <a:buChar char="•"/>
            </a:pPr>
            <a:endParaRPr lang="en-US" altLang="en-US" sz="1400" dirty="0">
              <a:cs typeface="Arial" panose="020B0604020202020204" pitchFamily="34" charset="0"/>
            </a:endParaRPr>
          </a:p>
          <a:p>
            <a:pPr marL="176213" lvl="2" indent="-161925">
              <a:spcBef>
                <a:spcPct val="20000"/>
              </a:spcBef>
              <a:buClr>
                <a:srgbClr val="B30838"/>
              </a:buClr>
              <a:buFont typeface="Arial" panose="020B0604020202020204" pitchFamily="34" charset="0"/>
              <a:buChar char="•"/>
            </a:pPr>
            <a:endParaRPr lang="en-US" altLang="en-US" sz="1400" dirty="0">
              <a:cs typeface="Arial" panose="020B0604020202020204" pitchFamily="34" charset="0"/>
            </a:endParaRPr>
          </a:p>
          <a:p>
            <a:pPr marL="176213" lvl="2" indent="-161925">
              <a:spcBef>
                <a:spcPct val="20000"/>
              </a:spcBef>
              <a:buClr>
                <a:srgbClr val="B30838"/>
              </a:buClr>
              <a:buFont typeface="Arial" panose="020B0604020202020204" pitchFamily="34" charset="0"/>
              <a:buChar char="•"/>
            </a:pPr>
            <a:endParaRPr lang="en-US" altLang="en-US" sz="1100" dirty="0">
              <a:cs typeface="Arial" panose="020B0604020202020204" pitchFamily="34" charset="0"/>
            </a:endParaRP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Jabil</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Lam Research</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Leidos</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Lockheed Martin</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Malware Bytes</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Mathews Mechanical</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Northrop Grumman</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SAP Software</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Silicon Valley Bank</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Symantec</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TRC Solutions</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VM Ware</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Varian</a:t>
            </a:r>
          </a:p>
          <a:p>
            <a:pPr marL="176213" lvl="2" indent="-161925">
              <a:spcBef>
                <a:spcPct val="20000"/>
              </a:spcBef>
              <a:buClr>
                <a:srgbClr val="B30838"/>
              </a:buClr>
              <a:buFont typeface="Arial" panose="020B0604020202020204" pitchFamily="34" charset="0"/>
              <a:buChar char="•"/>
            </a:pPr>
            <a:r>
              <a:rPr lang="en-US" altLang="en-US" sz="1400" dirty="0" err="1">
                <a:cs typeface="Arial" panose="020B0604020202020204" pitchFamily="34" charset="0"/>
              </a:rPr>
              <a:t>Zoox</a:t>
            </a:r>
            <a:endParaRPr lang="en-US" altLang="en-US" sz="1400" dirty="0">
              <a:cs typeface="Arial" panose="020B0604020202020204" pitchFamily="34" charset="0"/>
            </a:endParaRP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Fort Mead Alliance (employer association)</a:t>
            </a:r>
          </a:p>
          <a:p>
            <a:pPr marL="176213" lvl="2" indent="-161925">
              <a:spcBef>
                <a:spcPct val="20000"/>
              </a:spcBef>
              <a:buClr>
                <a:srgbClr val="B30838"/>
              </a:buClr>
              <a:buFont typeface="Arial" panose="020B0604020202020204" pitchFamily="34" charset="0"/>
              <a:buChar char="•"/>
            </a:pPr>
            <a:r>
              <a:rPr lang="en-US" altLang="en-US" sz="1400" dirty="0">
                <a:cs typeface="Arial" panose="020B0604020202020204" pitchFamily="34" charset="0"/>
              </a:rPr>
              <a:t>Silicon Valley Leadership Group (employer association)</a:t>
            </a:r>
          </a:p>
        </p:txBody>
      </p:sp>
      <p:sp>
        <p:nvSpPr>
          <p:cNvPr id="7" name="Rectangle 6">
            <a:extLst>
              <a:ext uri="{FF2B5EF4-FFF2-40B4-BE49-F238E27FC236}">
                <a16:creationId xmlns:a16="http://schemas.microsoft.com/office/drawing/2014/main" id="{1493ECE4-F4B7-6640-BE47-2AC9FBFACD69}"/>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sp>
        <p:nvSpPr>
          <p:cNvPr id="9" name="TextBox 8">
            <a:extLst>
              <a:ext uri="{FF2B5EF4-FFF2-40B4-BE49-F238E27FC236}">
                <a16:creationId xmlns:a16="http://schemas.microsoft.com/office/drawing/2014/main" id="{4FE4F3AF-67D3-9E4F-904C-EA8D33064DF9}"/>
              </a:ext>
            </a:extLst>
          </p:cNvPr>
          <p:cNvSpPr txBox="1"/>
          <p:nvPr/>
        </p:nvSpPr>
        <p:spPr>
          <a:xfrm>
            <a:off x="0" y="767274"/>
            <a:ext cx="12192000" cy="846377"/>
          </a:xfrm>
          <a:prstGeom prst="rect">
            <a:avLst/>
          </a:prstGeom>
          <a:solidFill>
            <a:schemeClr val="accent4">
              <a:lumMod val="10000"/>
              <a:alpha val="5000"/>
            </a:schemeClr>
          </a:solidFill>
          <a:ln>
            <a:noFill/>
          </a:ln>
        </p:spPr>
        <p:txBody>
          <a:bodyPr wrap="square" lIns="121912" tIns="60956" rIns="121912" bIns="60956">
            <a:spAutoFit/>
          </a:bodyPr>
          <a:lstStyle>
            <a:defPPr>
              <a:defRPr lang="en-US"/>
            </a:defPPr>
            <a:lvl1pPr algn="ctr" defTabSz="609555">
              <a:defRPr sz="1800" i="1">
                <a:solidFill>
                  <a:schemeClr val="accent4">
                    <a:lumMod val="10000"/>
                  </a:schemeClr>
                </a:solidFill>
                <a:latin typeface="Helvetica" pitchFamily="2" charset="0"/>
              </a:defRPr>
            </a:lvl1pPr>
          </a:lstStyle>
          <a:p>
            <a:r>
              <a:rPr lang="en-US" sz="1000" b="1" dirty="0"/>
              <a:t/>
            </a:r>
            <a:br>
              <a:rPr lang="en-US" sz="1000" b="1" dirty="0"/>
            </a:br>
            <a:r>
              <a:rPr lang="en-US" altLang="en-US" sz="2800" b="1" dirty="0">
                <a:ea typeface="Avenir Book" panose="02000503020000020003" pitchFamily="2" charset="0"/>
                <a:cs typeface="Avenir Book" panose="02000503020000020003" pitchFamily="2" charset="0"/>
              </a:rPr>
              <a:t>Partners</a:t>
            </a:r>
            <a:endParaRPr lang="en-US" sz="4400" b="1" dirty="0"/>
          </a:p>
          <a:p>
            <a:endParaRPr lang="en-US" sz="900" dirty="0"/>
          </a:p>
        </p:txBody>
      </p:sp>
      <p:cxnSp>
        <p:nvCxnSpPr>
          <p:cNvPr id="10" name="Straight Connector 9">
            <a:extLst>
              <a:ext uri="{FF2B5EF4-FFF2-40B4-BE49-F238E27FC236}">
                <a16:creationId xmlns:a16="http://schemas.microsoft.com/office/drawing/2014/main" id="{1D95495A-737C-534F-9E70-3C2EE28737C1}"/>
              </a:ext>
            </a:extLst>
          </p:cNvPr>
          <p:cNvCxnSpPr>
            <a:cxnSpLocks/>
          </p:cNvCxnSpPr>
          <p:nvPr/>
        </p:nvCxnSpPr>
        <p:spPr>
          <a:xfrm>
            <a:off x="6105649" y="1629119"/>
            <a:ext cx="0" cy="5228881"/>
          </a:xfrm>
          <a:prstGeom prst="line">
            <a:avLst/>
          </a:prstGeom>
          <a:ln w="28575">
            <a:solidFill>
              <a:srgbClr val="B3083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A7BACEF-73F2-314E-BA5F-33A8CB8F08E7}"/>
              </a:ext>
            </a:extLst>
          </p:cNvPr>
          <p:cNvSpPr txBox="1"/>
          <p:nvPr/>
        </p:nvSpPr>
        <p:spPr>
          <a:xfrm>
            <a:off x="198202" y="1603320"/>
            <a:ext cx="4241275" cy="400110"/>
          </a:xfrm>
          <a:prstGeom prst="rect">
            <a:avLst/>
          </a:prstGeom>
          <a:noFill/>
        </p:spPr>
        <p:txBody>
          <a:bodyPr wrap="square" rtlCol="0">
            <a:spAutoFit/>
          </a:bodyPr>
          <a:lstStyle/>
          <a:p>
            <a:r>
              <a:rPr lang="en-US" altLang="en-US" sz="2000" b="1" dirty="0">
                <a:latin typeface="Arial" panose="020B0604020202020204" pitchFamily="34" charset="0"/>
                <a:cs typeface="Arial" panose="020B0604020202020204" pitchFamily="34" charset="0"/>
              </a:rPr>
              <a:t>Community College Partners:</a:t>
            </a:r>
          </a:p>
        </p:txBody>
      </p:sp>
    </p:spTree>
    <p:extLst>
      <p:ext uri="{BB962C8B-B14F-4D97-AF65-F5344CB8AC3E}">
        <p14:creationId xmlns:p14="http://schemas.microsoft.com/office/powerpoint/2010/main" val="3633657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BE8F95-C661-394C-80C9-7EBECE781492}"/>
              </a:ext>
            </a:extLst>
          </p:cNvPr>
          <p:cNvSpPr/>
          <p:nvPr/>
        </p:nvSpPr>
        <p:spPr>
          <a:xfrm>
            <a:off x="0" y="1831827"/>
            <a:ext cx="12213149" cy="2339094"/>
          </a:xfrm>
          <a:prstGeom prst="rect">
            <a:avLst/>
          </a:prstGeom>
          <a:solidFill>
            <a:schemeClr val="accent4">
              <a:lumMod val="10000"/>
              <a:alpha val="7000"/>
            </a:schemeClr>
          </a:solidFill>
          <a:ln>
            <a:noFill/>
          </a:ln>
        </p:spPr>
        <p:txBody>
          <a:bodyPr wrap="square" lIns="121912" tIns="60956" rIns="121912" bIns="60956">
            <a:spAutoFit/>
          </a:bodyPr>
          <a:lstStyle/>
          <a:p>
            <a:pPr algn="ctr" defTabSz="609555"/>
            <a:r>
              <a:rPr lang="en-US" sz="2400" dirty="0">
                <a:solidFill>
                  <a:srgbClr val="DADADA">
                    <a:lumMod val="25000"/>
                  </a:srgbClr>
                </a:solidFill>
                <a:latin typeface="Arial"/>
                <a:ea typeface="Calibri"/>
                <a:cs typeface="Arial"/>
              </a:rPr>
              <a:t>The STEM Core </a:t>
            </a:r>
            <a:r>
              <a:rPr lang="en-US" sz="2400" b="1" i="1" dirty="0">
                <a:solidFill>
                  <a:srgbClr val="B30838"/>
                </a:solidFill>
                <a:latin typeface="Arial"/>
                <a:cs typeface="Arial"/>
              </a:rPr>
              <a:t>shared</a:t>
            </a:r>
            <a:r>
              <a:rPr lang="en-US" sz="2400" dirty="0">
                <a:solidFill>
                  <a:srgbClr val="B30838"/>
                </a:solidFill>
                <a:latin typeface="Arial"/>
                <a:ea typeface="Calibri"/>
                <a:cs typeface="Arial"/>
              </a:rPr>
              <a:t> </a:t>
            </a:r>
            <a:r>
              <a:rPr lang="en-US" sz="2400" b="1" i="1" dirty="0">
                <a:solidFill>
                  <a:srgbClr val="B30838"/>
                </a:solidFill>
                <a:latin typeface="Arial"/>
                <a:ea typeface="Calibri"/>
                <a:cs typeface="Arial"/>
              </a:rPr>
              <a:t>vision</a:t>
            </a:r>
            <a:r>
              <a:rPr lang="en-US" sz="2400" dirty="0">
                <a:solidFill>
                  <a:srgbClr val="B30838"/>
                </a:solidFill>
                <a:latin typeface="Arial"/>
                <a:ea typeface="Calibri"/>
                <a:cs typeface="Arial"/>
              </a:rPr>
              <a:t> </a:t>
            </a:r>
            <a:r>
              <a:rPr lang="en-US" sz="2400" dirty="0">
                <a:solidFill>
                  <a:srgbClr val="DADADA">
                    <a:lumMod val="25000"/>
                  </a:srgbClr>
                </a:solidFill>
                <a:latin typeface="Arial"/>
                <a:ea typeface="Calibri"/>
                <a:cs typeface="Arial"/>
              </a:rPr>
              <a:t>is to </a:t>
            </a:r>
            <a:br>
              <a:rPr lang="en-US" sz="2400" dirty="0">
                <a:solidFill>
                  <a:srgbClr val="DADADA">
                    <a:lumMod val="25000"/>
                  </a:srgbClr>
                </a:solidFill>
                <a:latin typeface="Arial"/>
                <a:ea typeface="Calibri"/>
                <a:cs typeface="Arial"/>
              </a:rPr>
            </a:br>
            <a:r>
              <a:rPr lang="en-US" sz="2400" dirty="0">
                <a:solidFill>
                  <a:srgbClr val="DADADA">
                    <a:lumMod val="25000"/>
                  </a:srgbClr>
                </a:solidFill>
                <a:latin typeface="Arial"/>
                <a:cs typeface="Arial"/>
              </a:rPr>
              <a:t>create a pathway that brings underrepresented and underprepared students to a </a:t>
            </a:r>
          </a:p>
          <a:p>
            <a:pPr algn="ctr" defTabSz="609555"/>
            <a:r>
              <a:rPr lang="en-US" sz="2400" dirty="0">
                <a:solidFill>
                  <a:srgbClr val="DADADA">
                    <a:lumMod val="25000"/>
                  </a:srgbClr>
                </a:solidFill>
                <a:latin typeface="Arial"/>
                <a:cs typeface="Arial"/>
              </a:rPr>
              <a:t>skill level required for A.S., B.S., and industry employment in STEM fields.</a:t>
            </a:r>
          </a:p>
          <a:p>
            <a:pPr algn="ctr" defTabSz="609555"/>
            <a:endParaRPr lang="en-US" sz="2400" dirty="0">
              <a:solidFill>
                <a:srgbClr val="DADADA">
                  <a:lumMod val="25000"/>
                </a:srgbClr>
              </a:solidFill>
              <a:latin typeface="Arial"/>
              <a:cs typeface="Arial"/>
            </a:endParaRPr>
          </a:p>
          <a:p>
            <a:pPr algn="ctr" defTabSz="609555"/>
            <a:r>
              <a:rPr lang="en-US" sz="2400" dirty="0">
                <a:solidFill>
                  <a:srgbClr val="DADADA">
                    <a:lumMod val="25000"/>
                  </a:srgbClr>
                </a:solidFill>
                <a:latin typeface="Arial"/>
                <a:cs typeface="Arial"/>
              </a:rPr>
              <a:t>The STEM Core </a:t>
            </a:r>
            <a:r>
              <a:rPr lang="en-US" sz="2400" b="1" i="1" dirty="0">
                <a:solidFill>
                  <a:srgbClr val="B30838"/>
                </a:solidFill>
                <a:latin typeface="Arial"/>
                <a:cs typeface="Arial"/>
              </a:rPr>
              <a:t>goal</a:t>
            </a:r>
            <a:r>
              <a:rPr lang="en-US" sz="2400" dirty="0">
                <a:solidFill>
                  <a:srgbClr val="DADADA">
                    <a:lumMod val="25000"/>
                  </a:srgbClr>
                </a:solidFill>
                <a:latin typeface="Arial"/>
                <a:cs typeface="Arial"/>
              </a:rPr>
              <a:t> is to </a:t>
            </a:r>
            <a:br>
              <a:rPr lang="en-US" sz="2400" dirty="0">
                <a:solidFill>
                  <a:srgbClr val="DADADA">
                    <a:lumMod val="25000"/>
                  </a:srgbClr>
                </a:solidFill>
                <a:latin typeface="Arial"/>
                <a:cs typeface="Arial"/>
              </a:rPr>
            </a:br>
            <a:r>
              <a:rPr lang="en-US" sz="2400" dirty="0">
                <a:solidFill>
                  <a:srgbClr val="DADADA">
                    <a:lumMod val="25000"/>
                  </a:srgbClr>
                </a:solidFill>
                <a:latin typeface="Arial"/>
                <a:cs typeface="Arial"/>
              </a:rPr>
              <a:t>increase diversity and productivity in the Nation's STEM workplace.</a:t>
            </a:r>
          </a:p>
        </p:txBody>
      </p:sp>
      <p:sp>
        <p:nvSpPr>
          <p:cNvPr id="22" name="Rectangle 21">
            <a:extLst>
              <a:ext uri="{FF2B5EF4-FFF2-40B4-BE49-F238E27FC236}">
                <a16:creationId xmlns:a16="http://schemas.microsoft.com/office/drawing/2014/main" id="{C28C6D7B-91F3-4E45-B576-8628266BCDC4}"/>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5" name="Rectangle 4">
            <a:extLst>
              <a:ext uri="{FF2B5EF4-FFF2-40B4-BE49-F238E27FC236}">
                <a16:creationId xmlns:a16="http://schemas.microsoft.com/office/drawing/2014/main" id="{BFF81176-D749-264F-8AA9-8C95AAAF81F0}"/>
              </a:ext>
            </a:extLst>
          </p:cNvPr>
          <p:cNvSpPr/>
          <p:nvPr/>
        </p:nvSpPr>
        <p:spPr>
          <a:xfrm>
            <a:off x="-51005" y="0"/>
            <a:ext cx="12233364" cy="615545"/>
          </a:xfrm>
          <a:prstGeom prst="rect">
            <a:avLst/>
          </a:prstGeom>
        </p:spPr>
        <p:txBody>
          <a:bodyPr wrap="square" lIns="121912" tIns="60956" rIns="121912" bIns="60956">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Alliance Overview</a:t>
            </a:r>
          </a:p>
        </p:txBody>
      </p:sp>
    </p:spTree>
    <p:extLst>
      <p:ext uri="{BB962C8B-B14F-4D97-AF65-F5344CB8AC3E}">
        <p14:creationId xmlns:p14="http://schemas.microsoft.com/office/powerpoint/2010/main" val="2624855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11">
            <a:extLst>
              <a:ext uri="{FF2B5EF4-FFF2-40B4-BE49-F238E27FC236}">
                <a16:creationId xmlns:a16="http://schemas.microsoft.com/office/drawing/2014/main" id="{F7095CF6-6F31-7F4C-8572-A6D907F6BE5F}"/>
              </a:ext>
            </a:extLst>
          </p:cNvPr>
          <p:cNvSpPr txBox="1">
            <a:spLocks noChangeArrowheads="1"/>
          </p:cNvSpPr>
          <p:nvPr/>
        </p:nvSpPr>
        <p:spPr bwMode="auto">
          <a:xfrm>
            <a:off x="3895725" y="285529"/>
            <a:ext cx="44005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555">
              <a:lnSpc>
                <a:spcPct val="90000"/>
              </a:lnSpc>
              <a:spcBef>
                <a:spcPts val="1000"/>
              </a:spcBef>
              <a:defRPr/>
            </a:pPr>
            <a:r>
              <a:rPr lang="en-US" altLang="en-US" sz="3200" b="1" dirty="0">
                <a:solidFill>
                  <a:prstClr val="black"/>
                </a:solidFill>
                <a:effectLst>
                  <a:outerShdw blurRad="50800" dist="38100" dir="5400000" algn="t" rotWithShape="0">
                    <a:prstClr val="black">
                      <a:alpha val="40000"/>
                    </a:prstClr>
                  </a:outerShdw>
                </a:effectLst>
                <a:latin typeface="Arial"/>
                <a:ea typeface="+mn-ea"/>
                <a:cs typeface="Arial"/>
              </a:rPr>
              <a:t>STEM Core Network</a:t>
            </a:r>
          </a:p>
        </p:txBody>
      </p:sp>
      <p:sp>
        <p:nvSpPr>
          <p:cNvPr id="7" name="Rectangle 6">
            <a:extLst>
              <a:ext uri="{FF2B5EF4-FFF2-40B4-BE49-F238E27FC236}">
                <a16:creationId xmlns:a16="http://schemas.microsoft.com/office/drawing/2014/main" id="{1493ECE4-F4B7-6640-BE47-2AC9FBFACD69}"/>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sp>
        <p:nvSpPr>
          <p:cNvPr id="2" name="Rectangle 1">
            <a:extLst>
              <a:ext uri="{FF2B5EF4-FFF2-40B4-BE49-F238E27FC236}">
                <a16:creationId xmlns:a16="http://schemas.microsoft.com/office/drawing/2014/main" id="{4EDAE50D-3B95-4B48-B8F1-1131D0993A66}"/>
              </a:ext>
            </a:extLst>
          </p:cNvPr>
          <p:cNvSpPr/>
          <p:nvPr/>
        </p:nvSpPr>
        <p:spPr>
          <a:xfrm>
            <a:off x="1055914" y="1336120"/>
            <a:ext cx="10156372" cy="3308598"/>
          </a:xfrm>
          <a:prstGeom prst="rect">
            <a:avLst/>
          </a:prstGeom>
        </p:spPr>
        <p:txBody>
          <a:bodyPr wrap="square">
            <a:spAutoFit/>
          </a:bodyPr>
          <a:lstStyle/>
          <a:p>
            <a:r>
              <a:rPr lang="en-US" dirty="0">
                <a:solidFill>
                  <a:srgbClr val="000000"/>
                </a:solidFill>
                <a:latin typeface="Helvetica" pitchFamily="2" charset="0"/>
              </a:rPr>
              <a:t>STEM Core is currently developing STEM pathways to careers at five national labs: Lawrence Livermore, Sandia, Los Alamos, Stanford Linear Accelerator and Oak Ridge;</a:t>
            </a:r>
          </a:p>
          <a:p>
            <a:r>
              <a:rPr lang="en-US" dirty="0">
                <a:solidFill>
                  <a:srgbClr val="000000"/>
                </a:solidFill>
                <a:latin typeface="Helvetica" pitchFamily="2" charset="0"/>
              </a:rPr>
              <a:t/>
            </a:r>
            <a:br>
              <a:rPr lang="en-US" dirty="0">
                <a:solidFill>
                  <a:srgbClr val="000000"/>
                </a:solidFill>
                <a:latin typeface="Helvetica" pitchFamily="2" charset="0"/>
              </a:rPr>
            </a:br>
            <a:endParaRPr lang="en-US" dirty="0">
              <a:solidFill>
                <a:srgbClr val="000000"/>
              </a:solidFill>
              <a:latin typeface="Helvetica" pitchFamily="2" charset="0"/>
            </a:endParaRPr>
          </a:p>
          <a:p>
            <a:r>
              <a:rPr lang="en-US" dirty="0">
                <a:solidFill>
                  <a:srgbClr val="000000"/>
                </a:solidFill>
                <a:latin typeface="Helvetica" pitchFamily="2" charset="0"/>
              </a:rPr>
              <a:t>Pathways build on STEM Core college and dual credit programs, include visits and presentations, and lead to internships and potential employment in engineering and computer science;</a:t>
            </a:r>
          </a:p>
          <a:p>
            <a:r>
              <a:rPr lang="en-US" dirty="0">
                <a:solidFill>
                  <a:srgbClr val="000000"/>
                </a:solidFill>
                <a:latin typeface="Helvetica" pitchFamily="2" charset="0"/>
              </a:rPr>
              <a:t/>
            </a:r>
            <a:br>
              <a:rPr lang="en-US" dirty="0">
                <a:solidFill>
                  <a:srgbClr val="000000"/>
                </a:solidFill>
                <a:latin typeface="Helvetica" pitchFamily="2" charset="0"/>
              </a:rPr>
            </a:br>
            <a:endParaRPr lang="en-US" dirty="0">
              <a:solidFill>
                <a:srgbClr val="000000"/>
              </a:solidFill>
              <a:latin typeface="Helvetica" pitchFamily="2" charset="0"/>
            </a:endParaRPr>
          </a:p>
          <a:p>
            <a:r>
              <a:rPr lang="en-US" dirty="0">
                <a:solidFill>
                  <a:srgbClr val="000000"/>
                </a:solidFill>
                <a:latin typeface="Helvetica" pitchFamily="2" charset="0"/>
              </a:rPr>
              <a:t>STEM Core is seeking funding support from the Department of Energy to expand this effort including a direct focus on partner minority serving institutions.</a:t>
            </a:r>
            <a:endParaRPr lang="en-US" b="0" i="0" u="none" strike="noStrike" dirty="0">
              <a:solidFill>
                <a:srgbClr val="000000"/>
              </a:solidFill>
              <a:effectLst/>
              <a:latin typeface="Helvetica" pitchFamily="2" charset="0"/>
            </a:endParaRPr>
          </a:p>
        </p:txBody>
      </p:sp>
    </p:spTree>
    <p:extLst>
      <p:ext uri="{BB962C8B-B14F-4D97-AF65-F5344CB8AC3E}">
        <p14:creationId xmlns:p14="http://schemas.microsoft.com/office/powerpoint/2010/main" val="3201627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8CB53-D95E-C849-9952-E19690F93C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8313" y="5456"/>
            <a:ext cx="11064649" cy="6852544"/>
          </a:xfrm>
          <a:prstGeom prst="rect">
            <a:avLst/>
          </a:prstGeom>
        </p:spPr>
      </p:pic>
      <p:sp>
        <p:nvSpPr>
          <p:cNvPr id="3" name="Rectangle 2">
            <a:extLst>
              <a:ext uri="{FF2B5EF4-FFF2-40B4-BE49-F238E27FC236}">
                <a16:creationId xmlns:a16="http://schemas.microsoft.com/office/drawing/2014/main" id="{38C77FFD-B75B-4949-8368-2CD73082AAF7}"/>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sp>
        <p:nvSpPr>
          <p:cNvPr id="5" name="TextBox 3">
            <a:extLst>
              <a:ext uri="{FF2B5EF4-FFF2-40B4-BE49-F238E27FC236}">
                <a16:creationId xmlns:a16="http://schemas.microsoft.com/office/drawing/2014/main" id="{FEB44673-2825-D24A-9314-788E978D3EA9}"/>
              </a:ext>
            </a:extLst>
          </p:cNvPr>
          <p:cNvSpPr txBox="1">
            <a:spLocks noChangeArrowheads="1"/>
          </p:cNvSpPr>
          <p:nvPr/>
        </p:nvSpPr>
        <p:spPr bwMode="auto">
          <a:xfrm>
            <a:off x="1641997" y="97972"/>
            <a:ext cx="1037819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555">
              <a:lnSpc>
                <a:spcPct val="90000"/>
              </a:lnSpc>
              <a:spcBef>
                <a:spcPts val="1000"/>
              </a:spcBef>
              <a:defRPr/>
            </a:pPr>
            <a:r>
              <a:rPr lang="en-US" altLang="en-US" sz="3200" b="1" dirty="0">
                <a:solidFill>
                  <a:prstClr val="black"/>
                </a:solidFill>
                <a:effectLst>
                  <a:outerShdw blurRad="50800" dist="38100" dir="5400000" algn="t" rotWithShape="0">
                    <a:prstClr val="black">
                      <a:alpha val="40000"/>
                    </a:prstClr>
                  </a:outerShdw>
                </a:effectLst>
                <a:latin typeface="Arial"/>
                <a:ea typeface="+mn-ea"/>
                <a:cs typeface="Arial"/>
              </a:rPr>
              <a:t>National STEM Core Academic Network</a:t>
            </a:r>
          </a:p>
        </p:txBody>
      </p:sp>
    </p:spTree>
    <p:extLst>
      <p:ext uri="{BB962C8B-B14F-4D97-AF65-F5344CB8AC3E}">
        <p14:creationId xmlns:p14="http://schemas.microsoft.com/office/powerpoint/2010/main" val="815477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232748"/>
            <a:ext cx="12192000" cy="566303"/>
          </a:xfrm>
          <a:prstGeom prst="rect">
            <a:avLst/>
          </a:prstGeom>
        </p:spPr>
        <p:txBody>
          <a:bodyPr wrap="square" lIns="121914" tIns="60957" rIns="121914" bIns="60957">
            <a:spAutoFit/>
          </a:bodyPr>
          <a:lstStyle/>
          <a:p>
            <a:pPr marR="0" lvl="0" indent="0" algn="ctr" defTabSz="609555" fontAlgn="auto">
              <a:lnSpc>
                <a:spcPct val="90000"/>
              </a:lnSpc>
              <a:spcBef>
                <a:spcPts val="100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Collaborative Infrastructure</a:t>
            </a:r>
          </a:p>
        </p:txBody>
      </p:sp>
      <p:grpSp>
        <p:nvGrpSpPr>
          <p:cNvPr id="7" name="Group 6">
            <a:extLst>
              <a:ext uri="{FF2B5EF4-FFF2-40B4-BE49-F238E27FC236}">
                <a16:creationId xmlns:a16="http://schemas.microsoft.com/office/drawing/2014/main" id="{F3296FC9-413D-E045-AA69-2941F9BD08FC}"/>
              </a:ext>
            </a:extLst>
          </p:cNvPr>
          <p:cNvGrpSpPr/>
          <p:nvPr/>
        </p:nvGrpSpPr>
        <p:grpSpPr>
          <a:xfrm>
            <a:off x="204637" y="869108"/>
            <a:ext cx="12052153" cy="6013418"/>
            <a:chOff x="204637" y="869108"/>
            <a:chExt cx="12052153" cy="6013418"/>
          </a:xfrm>
        </p:grpSpPr>
        <p:cxnSp>
          <p:nvCxnSpPr>
            <p:cNvPr id="25" name="Straight Connector 24">
              <a:extLst>
                <a:ext uri="{FF2B5EF4-FFF2-40B4-BE49-F238E27FC236}">
                  <a16:creationId xmlns:a16="http://schemas.microsoft.com/office/drawing/2014/main" id="{98F8474F-EE82-5948-BA36-F4525F9C7086}"/>
                </a:ext>
              </a:extLst>
            </p:cNvPr>
            <p:cNvCxnSpPr>
              <a:cxnSpLocks/>
            </p:cNvCxnSpPr>
            <p:nvPr/>
          </p:nvCxnSpPr>
          <p:spPr>
            <a:xfrm>
              <a:off x="3493847" y="2530783"/>
              <a:ext cx="0" cy="26606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E0A177-8292-4342-860F-DE9F80C509CA}"/>
                </a:ext>
              </a:extLst>
            </p:cNvPr>
            <p:cNvCxnSpPr>
              <a:cxnSpLocks/>
            </p:cNvCxnSpPr>
            <p:nvPr/>
          </p:nvCxnSpPr>
          <p:spPr>
            <a:xfrm>
              <a:off x="8284872" y="2528132"/>
              <a:ext cx="0" cy="41070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F5B9BD0-DB94-CC47-B787-38D6D31FCD5C}"/>
                </a:ext>
              </a:extLst>
            </p:cNvPr>
            <p:cNvCxnSpPr>
              <a:cxnSpLocks/>
            </p:cNvCxnSpPr>
            <p:nvPr/>
          </p:nvCxnSpPr>
          <p:spPr>
            <a:xfrm>
              <a:off x="10728471" y="1373525"/>
              <a:ext cx="0" cy="3817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1BD1E0-A9A8-0845-A6C3-494090871314}"/>
                </a:ext>
              </a:extLst>
            </p:cNvPr>
            <p:cNvCxnSpPr>
              <a:cxnSpLocks/>
            </p:cNvCxnSpPr>
            <p:nvPr/>
          </p:nvCxnSpPr>
          <p:spPr>
            <a:xfrm>
              <a:off x="1237479" y="2540982"/>
              <a:ext cx="70546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FCE2AF-C98F-8948-951C-9F2D66AB5EA3}"/>
                </a:ext>
              </a:extLst>
            </p:cNvPr>
            <p:cNvSpPr txBox="1"/>
            <p:nvPr/>
          </p:nvSpPr>
          <p:spPr>
            <a:xfrm>
              <a:off x="2637479" y="3698870"/>
              <a:ext cx="1723250" cy="281567"/>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Hub Coordinator</a:t>
              </a:r>
            </a:p>
          </p:txBody>
        </p:sp>
        <p:sp>
          <p:nvSpPr>
            <p:cNvPr id="14" name="TextBox 13">
              <a:extLst>
                <a:ext uri="{FF2B5EF4-FFF2-40B4-BE49-F238E27FC236}">
                  <a16:creationId xmlns:a16="http://schemas.microsoft.com/office/drawing/2014/main" id="{635AF570-897E-9749-8AE3-2923C2BD48E4}"/>
                </a:ext>
              </a:extLst>
            </p:cNvPr>
            <p:cNvSpPr txBox="1"/>
            <p:nvPr/>
          </p:nvSpPr>
          <p:spPr>
            <a:xfrm>
              <a:off x="2539617" y="4129570"/>
              <a:ext cx="1908460" cy="1384993"/>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College Participants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East LA </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Grossmont</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Calibri"/>
                </a:rPr>
                <a:t>Palomar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171446" lvl="0" indent="-171446">
                <a:buFont typeface="Arial" panose="020B0604020202020204" pitchFamily="34" charset="0"/>
                <a:buChar char="•"/>
                <a:defRPr/>
              </a:pPr>
              <a:r>
                <a:rPr lang="en-US" sz="1200" dirty="0">
                  <a:solidFill>
                    <a:prstClr val="black"/>
                  </a:solidFill>
                </a:rPr>
                <a:t>Saddleback </a:t>
              </a:r>
            </a:p>
            <a:p>
              <a:pPr marL="171446" indent="-171446">
                <a:buFont typeface="Arial" panose="020B0604020202020204" pitchFamily="34" charset="0"/>
                <a:buChar char="•"/>
                <a:defRPr/>
              </a:pPr>
              <a:r>
                <a:rPr lang="en-US" sz="1200" dirty="0">
                  <a:solidFill>
                    <a:prstClr val="black"/>
                  </a:solidFill>
                </a:rPr>
                <a:t>San Diego Mesa</a:t>
              </a:r>
            </a:p>
            <a:p>
              <a:pPr marL="171446" lvl="0" indent="-171446">
                <a:buFont typeface="Arial" panose="020B0604020202020204" pitchFamily="34" charset="0"/>
                <a:buChar char="•"/>
                <a:defRPr/>
              </a:pPr>
              <a:r>
                <a:rPr lang="en-US" sz="1200" dirty="0">
                  <a:solidFill>
                    <a:prstClr val="black"/>
                  </a:solidFill>
                </a:rPr>
                <a:t>Santa Ana </a:t>
              </a:r>
            </a:p>
          </p:txBody>
        </p:sp>
        <p:sp>
          <p:nvSpPr>
            <p:cNvPr id="20" name="TextBox 19">
              <a:extLst>
                <a:ext uri="{FF2B5EF4-FFF2-40B4-BE49-F238E27FC236}">
                  <a16:creationId xmlns:a16="http://schemas.microsoft.com/office/drawing/2014/main" id="{1EB5C2DF-076F-8840-B4AA-AB5691F10D40}"/>
                </a:ext>
              </a:extLst>
            </p:cNvPr>
            <p:cNvSpPr txBox="1"/>
            <p:nvPr/>
          </p:nvSpPr>
          <p:spPr>
            <a:xfrm>
              <a:off x="9823327" y="3703440"/>
              <a:ext cx="1810288" cy="276997"/>
            </a:xfrm>
            <a:prstGeom prst="rect">
              <a:avLst/>
            </a:prstGeom>
            <a:solidFill>
              <a:schemeClr val="accent4">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200" b="1">
                  <a:solidFill>
                    <a:schemeClr val="tx1">
                      <a:lumMod val="95000"/>
                      <a:lumOff val="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Hub Coordinator</a:t>
              </a:r>
            </a:p>
          </p:txBody>
        </p:sp>
        <p:sp>
          <p:nvSpPr>
            <p:cNvPr id="21" name="TextBox 20">
              <a:extLst>
                <a:ext uri="{FF2B5EF4-FFF2-40B4-BE49-F238E27FC236}">
                  <a16:creationId xmlns:a16="http://schemas.microsoft.com/office/drawing/2014/main" id="{36099027-0E19-3949-A248-522F7339990A}"/>
                </a:ext>
              </a:extLst>
            </p:cNvPr>
            <p:cNvSpPr txBox="1"/>
            <p:nvPr/>
          </p:nvSpPr>
          <p:spPr>
            <a:xfrm>
              <a:off x="7212662" y="4143104"/>
              <a:ext cx="2150083" cy="2677654"/>
            </a:xfrm>
            <a:prstGeom prst="rect">
              <a:avLst/>
            </a:prstGeom>
            <a:solidFill>
              <a:schemeClr val="accent1">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College Participants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171450" indent="-171450">
                <a:buFont typeface="Arial"/>
                <a:buChar char="•"/>
                <a:defRPr/>
              </a:pPr>
              <a:r>
                <a:rPr lang="en-US" sz="1200" dirty="0">
                  <a:solidFill>
                    <a:prstClr val="black"/>
                  </a:solidFill>
                </a:rPr>
                <a:t>Cañada College</a:t>
              </a:r>
            </a:p>
            <a:p>
              <a:pPr marL="171450" indent="-171450">
                <a:buFont typeface="Arial"/>
                <a:buChar char="•"/>
                <a:defRPr/>
              </a:pPr>
              <a:r>
                <a:rPr lang="en-US" sz="1200" dirty="0">
                  <a:solidFill>
                    <a:prstClr val="black"/>
                  </a:solidFill>
                </a:rPr>
                <a:t>Central Seattle</a:t>
              </a:r>
            </a:p>
            <a:p>
              <a:pPr marL="171450" indent="-171450">
                <a:buFont typeface="Arial"/>
                <a:buChar char="•"/>
                <a:defRPr/>
              </a:pPr>
              <a:r>
                <a:rPr lang="en-US" sz="1200" dirty="0">
                  <a:solidFill>
                    <a:prstClr val="black"/>
                  </a:solidFill>
                </a:rPr>
                <a:t>City College of San Francisco</a:t>
              </a:r>
            </a:p>
            <a:p>
              <a:pPr marL="171450" indent="-171450">
                <a:buFont typeface="Arial"/>
                <a:buChar char="•"/>
                <a:defRPr/>
              </a:pPr>
              <a:r>
                <a:rPr lang="en-US" sz="1200" dirty="0">
                  <a:solidFill>
                    <a:prstClr val="black"/>
                  </a:solidFill>
                </a:rPr>
                <a:t>Evergreen Valley</a:t>
              </a:r>
            </a:p>
            <a:p>
              <a:pPr marL="171450" indent="-171450">
                <a:buFont typeface="Arial"/>
                <a:buChar char="•"/>
                <a:defRPr/>
              </a:pPr>
              <a:r>
                <a:rPr lang="en-US" sz="1200" dirty="0">
                  <a:solidFill>
                    <a:prstClr val="black"/>
                  </a:solidFill>
                </a:rPr>
                <a:t>Highline</a:t>
              </a:r>
            </a:p>
            <a:p>
              <a:pPr marL="171450" indent="-171450">
                <a:buFont typeface="Arial"/>
                <a:buChar char="•"/>
                <a:defRPr/>
              </a:pPr>
              <a:r>
                <a:rPr lang="en-US" sz="1200" dirty="0">
                  <a:solidFill>
                    <a:prstClr val="black"/>
                  </a:solidFill>
                </a:rPr>
                <a:t>Las </a:t>
              </a:r>
              <a:r>
                <a:rPr lang="en-US" sz="1200" dirty="0" err="1">
                  <a:solidFill>
                    <a:prstClr val="black"/>
                  </a:solidFill>
                </a:rPr>
                <a:t>Positas</a:t>
              </a:r>
              <a:endParaRPr lang="en-US" sz="1200" dirty="0">
                <a:solidFill>
                  <a:prstClr val="black"/>
                </a:solidFill>
              </a:endParaRPr>
            </a:p>
            <a:p>
              <a:pPr marL="171450" indent="-171450">
                <a:buFont typeface="Arial"/>
                <a:buChar char="•"/>
                <a:defRPr/>
              </a:pPr>
              <a:r>
                <a:rPr lang="en-US" sz="1200" dirty="0">
                  <a:solidFill>
                    <a:prstClr val="black"/>
                  </a:solidFill>
                </a:rPr>
                <a:t>Merritt</a:t>
              </a:r>
            </a:p>
            <a:p>
              <a:pPr marL="171450" indent="-171450">
                <a:buFont typeface="Arial"/>
                <a:buChar char="•"/>
                <a:defRPr/>
              </a:pPr>
              <a:r>
                <a:rPr lang="en-US" sz="1200" dirty="0">
                  <a:solidFill>
                    <a:prstClr val="black"/>
                  </a:solidFill>
                </a:rPr>
                <a:t>Mission</a:t>
              </a:r>
            </a:p>
            <a:p>
              <a:pPr marL="171450" marR="0" lvl="0" indent="-171450" algn="l" defTabSz="914377"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rPr>
                <a:t>Ohlone</a:t>
              </a:r>
            </a:p>
            <a:p>
              <a:pPr marL="171450" indent="-171450">
                <a:buFont typeface="Arial"/>
                <a:buChar char="•"/>
                <a:defRPr/>
              </a:pPr>
              <a:r>
                <a:rPr lang="en-US" sz="1200" dirty="0">
                  <a:solidFill>
                    <a:prstClr val="black"/>
                  </a:solidFill>
                </a:rPr>
                <a:t>San Jose City</a:t>
              </a:r>
            </a:p>
            <a:p>
              <a:pPr marL="171450" marR="0" lvl="0" indent="-171450" algn="l" defTabSz="914377"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rPr>
                <a:t>Skyline</a:t>
              </a:r>
            </a:p>
            <a:p>
              <a:pPr marL="171450" marR="0" lvl="0" indent="-171450" algn="l" defTabSz="914377"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rPr>
                <a:t>South Seattle</a:t>
              </a:r>
            </a:p>
            <a:p>
              <a:pPr marL="171450" indent="-171450">
                <a:buFont typeface="Arial"/>
                <a:buChar char="•"/>
                <a:defRPr/>
              </a:pPr>
              <a:r>
                <a:rPr lang="en-US" sz="1200" dirty="0">
                  <a:solidFill>
                    <a:prstClr val="black"/>
                  </a:solidFill>
                </a:rPr>
                <a:t>West Valley </a:t>
              </a:r>
            </a:p>
          </p:txBody>
        </p:sp>
        <p:sp>
          <p:nvSpPr>
            <p:cNvPr id="22" name="TextBox 21">
              <a:extLst>
                <a:ext uri="{FF2B5EF4-FFF2-40B4-BE49-F238E27FC236}">
                  <a16:creationId xmlns:a16="http://schemas.microsoft.com/office/drawing/2014/main" id="{FBE1347E-DC62-ED4D-AFE2-D0EBBD4DB225}"/>
                </a:ext>
              </a:extLst>
            </p:cNvPr>
            <p:cNvSpPr txBox="1"/>
            <p:nvPr/>
          </p:nvSpPr>
          <p:spPr>
            <a:xfrm>
              <a:off x="9511286" y="4156503"/>
              <a:ext cx="2585292" cy="1569658"/>
            </a:xfrm>
            <a:prstGeom prst="rect">
              <a:avLst/>
            </a:prstGeom>
            <a:solidFill>
              <a:schemeClr val="accent4">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College Participants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Aurora</a:t>
              </a:r>
            </a:p>
            <a:p>
              <a:pPr marL="171446" indent="-171446">
                <a:buFont typeface="Arial" panose="020B0604020202020204" pitchFamily="34" charset="0"/>
                <a:buChar char="•"/>
                <a:defRPr/>
              </a:pPr>
              <a:r>
                <a:rPr lang="en-US" sz="1200" dirty="0">
                  <a:solidFill>
                    <a:prstClr val="black"/>
                  </a:solidFill>
                </a:rPr>
                <a:t>Red Rocks</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Pikes Peak</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Santa Fe</a:t>
              </a:r>
            </a:p>
            <a:p>
              <a:pPr marL="171446" indent="-171446">
                <a:buFont typeface="Arial" panose="020B0604020202020204" pitchFamily="34" charset="0"/>
                <a:buChar char="•"/>
                <a:defRPr/>
              </a:pPr>
              <a:r>
                <a:rPr lang="en-US" sz="1200" dirty="0">
                  <a:solidFill>
                    <a:prstClr val="black"/>
                  </a:solidFill>
                </a:rPr>
                <a:t>Northern New Mexico College</a:t>
              </a:r>
            </a:p>
            <a:p>
              <a:pPr marL="171446" indent="-171446">
                <a:buFont typeface="Arial" panose="020B0604020202020204" pitchFamily="34" charset="0"/>
                <a:buChar char="•"/>
                <a:defRPr/>
              </a:pPr>
              <a:r>
                <a:rPr lang="en-US" sz="1200" dirty="0">
                  <a:solidFill>
                    <a:prstClr val="black"/>
                  </a:solidFill>
                </a:rPr>
                <a:t>University of New Mexico, Gallup</a:t>
              </a:r>
            </a:p>
            <a:p>
              <a:pPr marL="171446" indent="-171446">
                <a:buFont typeface="Arial" panose="020B0604020202020204" pitchFamily="34" charset="0"/>
                <a:buChar char="•"/>
                <a:defRPr/>
              </a:pPr>
              <a:r>
                <a:rPr lang="en-US" sz="1200" dirty="0">
                  <a:solidFill>
                    <a:prstClr val="black"/>
                  </a:solidFill>
                </a:rPr>
                <a:t>University New Mexico, Los Alamos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FD2FCDA4-7FAB-114C-9DCF-E006ED749492}"/>
                </a:ext>
              </a:extLst>
            </p:cNvPr>
            <p:cNvCxnSpPr>
              <a:cxnSpLocks/>
            </p:cNvCxnSpPr>
            <p:nvPr/>
          </p:nvCxnSpPr>
          <p:spPr>
            <a:xfrm flipH="1">
              <a:off x="5874942" y="1373525"/>
              <a:ext cx="394" cy="34573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14A4693-FB7F-3740-919C-A36E4767F8E0}"/>
                </a:ext>
              </a:extLst>
            </p:cNvPr>
            <p:cNvSpPr txBox="1"/>
            <p:nvPr/>
          </p:nvSpPr>
          <p:spPr>
            <a:xfrm>
              <a:off x="5087868" y="3698870"/>
              <a:ext cx="1594021" cy="276997"/>
            </a:xfrm>
            <a:prstGeom prst="rect">
              <a:avLst/>
            </a:prstGeom>
            <a:solidFill>
              <a:schemeClr val="accent2">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200" b="1">
                  <a:solidFill>
                    <a:schemeClr val="tx1">
                      <a:lumMod val="95000"/>
                      <a:lumOff val="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Hub Coordinator</a:t>
              </a:r>
            </a:p>
          </p:txBody>
        </p:sp>
        <p:sp>
          <p:nvSpPr>
            <p:cNvPr id="18" name="TextBox 17">
              <a:extLst>
                <a:ext uri="{FF2B5EF4-FFF2-40B4-BE49-F238E27FC236}">
                  <a16:creationId xmlns:a16="http://schemas.microsoft.com/office/drawing/2014/main" id="{E61AE9E0-10F6-BE48-B6FA-F0F8689497F4}"/>
                </a:ext>
              </a:extLst>
            </p:cNvPr>
            <p:cNvSpPr txBox="1"/>
            <p:nvPr/>
          </p:nvSpPr>
          <p:spPr>
            <a:xfrm>
              <a:off x="4789709" y="4143105"/>
              <a:ext cx="2150083" cy="1015661"/>
            </a:xfrm>
            <a:prstGeom prst="rect">
              <a:avLst/>
            </a:prstGeom>
            <a:solidFill>
              <a:schemeClr val="accent2">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College Participants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Anne Arundel</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Howard Community College</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Community College of Baltimore County</a:t>
              </a:r>
            </a:p>
          </p:txBody>
        </p:sp>
        <p:sp>
          <p:nvSpPr>
            <p:cNvPr id="19" name="TextBox 18">
              <a:extLst>
                <a:ext uri="{FF2B5EF4-FFF2-40B4-BE49-F238E27FC236}">
                  <a16:creationId xmlns:a16="http://schemas.microsoft.com/office/drawing/2014/main" id="{8F4C0482-739D-8046-8EA8-52F5153C8F65}"/>
                </a:ext>
              </a:extLst>
            </p:cNvPr>
            <p:cNvSpPr txBox="1"/>
            <p:nvPr/>
          </p:nvSpPr>
          <p:spPr>
            <a:xfrm>
              <a:off x="7468962" y="3728444"/>
              <a:ext cx="1594021" cy="276997"/>
            </a:xfrm>
            <a:prstGeom prst="rect">
              <a:avLst/>
            </a:prstGeom>
            <a:solidFill>
              <a:schemeClr val="accent1">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400" b="1">
                  <a:solidFill>
                    <a:schemeClr val="tx1">
                      <a:lumMod val="95000"/>
                      <a:lumOff val="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Hub Coordinator</a:t>
              </a:r>
            </a:p>
          </p:txBody>
        </p:sp>
        <p:cxnSp>
          <p:nvCxnSpPr>
            <p:cNvPr id="53" name="Straight Connector 52">
              <a:extLst>
                <a:ext uri="{FF2B5EF4-FFF2-40B4-BE49-F238E27FC236}">
                  <a16:creationId xmlns:a16="http://schemas.microsoft.com/office/drawing/2014/main" id="{ED63BDCE-FB2D-8944-9535-35A33CCA3F0C}"/>
                </a:ext>
              </a:extLst>
            </p:cNvPr>
            <p:cNvCxnSpPr>
              <a:cxnSpLocks/>
            </p:cNvCxnSpPr>
            <p:nvPr/>
          </p:nvCxnSpPr>
          <p:spPr>
            <a:xfrm>
              <a:off x="1124465" y="2528132"/>
              <a:ext cx="0" cy="1677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D6FC444-AD63-FB4E-AA54-B95031C6B873}"/>
                </a:ext>
              </a:extLst>
            </p:cNvPr>
            <p:cNvGrpSpPr/>
            <p:nvPr/>
          </p:nvGrpSpPr>
          <p:grpSpPr>
            <a:xfrm>
              <a:off x="305501" y="4773056"/>
              <a:ext cx="1851020" cy="1449778"/>
              <a:chOff x="289345" y="4047007"/>
              <a:chExt cx="1851020" cy="1449778"/>
            </a:xfrm>
          </p:grpSpPr>
          <p:cxnSp>
            <p:nvCxnSpPr>
              <p:cNvPr id="42" name="Straight Connector 41">
                <a:extLst>
                  <a:ext uri="{FF2B5EF4-FFF2-40B4-BE49-F238E27FC236}">
                    <a16:creationId xmlns:a16="http://schemas.microsoft.com/office/drawing/2014/main" id="{8847C9FF-FBBD-1B4C-9F84-AE194262E143}"/>
                  </a:ext>
                </a:extLst>
              </p:cNvPr>
              <p:cNvCxnSpPr>
                <a:cxnSpLocks/>
              </p:cNvCxnSpPr>
              <p:nvPr/>
            </p:nvCxnSpPr>
            <p:spPr>
              <a:xfrm flipH="1">
                <a:off x="289345" y="5175300"/>
                <a:ext cx="4453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2973D66-62EC-D844-8A10-63AF13399963}"/>
                  </a:ext>
                </a:extLst>
              </p:cNvPr>
              <p:cNvGrpSpPr/>
              <p:nvPr/>
            </p:nvGrpSpPr>
            <p:grpSpPr>
              <a:xfrm>
                <a:off x="299619" y="4047007"/>
                <a:ext cx="1840746" cy="1143067"/>
                <a:chOff x="245932" y="5260278"/>
                <a:chExt cx="1840746" cy="1143067"/>
              </a:xfrm>
              <a:solidFill>
                <a:srgbClr val="FFFFFF"/>
              </a:solidFill>
            </p:grpSpPr>
            <p:sp>
              <p:nvSpPr>
                <p:cNvPr id="57" name="TextBox 56">
                  <a:extLst>
                    <a:ext uri="{FF2B5EF4-FFF2-40B4-BE49-F238E27FC236}">
                      <a16:creationId xmlns:a16="http://schemas.microsoft.com/office/drawing/2014/main" id="{DC5962B2-78C1-014D-BC73-D2EDCC292EA2}"/>
                    </a:ext>
                  </a:extLst>
                </p:cNvPr>
                <p:cNvSpPr txBox="1"/>
                <p:nvPr/>
              </p:nvSpPr>
              <p:spPr>
                <a:xfrm>
                  <a:off x="492657" y="5609888"/>
                  <a:ext cx="1594021" cy="276999"/>
                </a:xfrm>
                <a:prstGeom prst="rect">
                  <a:avLst/>
                </a:prstGeom>
                <a:grp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National Labs </a:t>
                  </a:r>
                </a:p>
              </p:txBody>
            </p:sp>
            <p:cxnSp>
              <p:nvCxnSpPr>
                <p:cNvPr id="60" name="Straight Connector 59">
                  <a:extLst>
                    <a:ext uri="{FF2B5EF4-FFF2-40B4-BE49-F238E27FC236}">
                      <a16:creationId xmlns:a16="http://schemas.microsoft.com/office/drawing/2014/main" id="{C70C4B40-6DBA-8A41-B257-1C3303008184}"/>
                    </a:ext>
                  </a:extLst>
                </p:cNvPr>
                <p:cNvCxnSpPr>
                  <a:cxnSpLocks/>
                </p:cNvCxnSpPr>
                <p:nvPr/>
              </p:nvCxnSpPr>
              <p:spPr>
                <a:xfrm flipH="1" flipV="1">
                  <a:off x="245932" y="5260278"/>
                  <a:ext cx="8927" cy="1143067"/>
                </a:xfrm>
                <a:prstGeom prst="line">
                  <a:avLst/>
                </a:prstGeom>
                <a:grpFill/>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47C9FF-FBBD-1B4C-9F84-AE194262E143}"/>
                    </a:ext>
                  </a:extLst>
                </p:cNvPr>
                <p:cNvCxnSpPr>
                  <a:cxnSpLocks/>
                </p:cNvCxnSpPr>
                <p:nvPr/>
              </p:nvCxnSpPr>
              <p:spPr>
                <a:xfrm flipH="1">
                  <a:off x="254859" y="5768935"/>
                  <a:ext cx="230730" cy="1"/>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FEB7B5F1-C39B-0844-A8A9-B032C1E42816}"/>
                  </a:ext>
                </a:extLst>
              </p:cNvPr>
              <p:cNvSpPr txBox="1"/>
              <p:nvPr/>
            </p:nvSpPr>
            <p:spPr>
              <a:xfrm>
                <a:off x="539276" y="4850454"/>
                <a:ext cx="1594021" cy="646331"/>
              </a:xfrm>
              <a:prstGeom prst="rect">
                <a:avLst/>
              </a:prstGeom>
              <a:solidFill>
                <a:srgbClr val="FFFFFF"/>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Employers and Workforce Investment Boards</a:t>
                </a:r>
              </a:p>
            </p:txBody>
          </p:sp>
        </p:grpSp>
        <p:grpSp>
          <p:nvGrpSpPr>
            <p:cNvPr id="13" name="Group 12"/>
            <p:cNvGrpSpPr/>
            <p:nvPr/>
          </p:nvGrpSpPr>
          <p:grpSpPr>
            <a:xfrm>
              <a:off x="4353771" y="869108"/>
              <a:ext cx="2955779" cy="646329"/>
              <a:chOff x="4353771" y="664096"/>
              <a:chExt cx="2955779" cy="646329"/>
            </a:xfrm>
          </p:grpSpPr>
          <p:sp>
            <p:nvSpPr>
              <p:cNvPr id="5" name="TextBox 4">
                <a:extLst>
                  <a:ext uri="{FF2B5EF4-FFF2-40B4-BE49-F238E27FC236}">
                    <a16:creationId xmlns:a16="http://schemas.microsoft.com/office/drawing/2014/main" id="{8E3A0BDA-DFAF-8D46-A0D2-50F9D172C0A5}"/>
                  </a:ext>
                </a:extLst>
              </p:cNvPr>
              <p:cNvSpPr txBox="1"/>
              <p:nvPr/>
            </p:nvSpPr>
            <p:spPr>
              <a:xfrm>
                <a:off x="4353771" y="664096"/>
                <a:ext cx="2955779" cy="646329"/>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Saddleback College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Jim Zoval, PI/Alliance Director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Art Nitta, Co PI</a:t>
                </a:r>
              </a:p>
            </p:txBody>
          </p:sp>
          <p:pic>
            <p:nvPicPr>
              <p:cNvPr id="45" name="Picture 44"/>
              <p:cNvPicPr/>
              <p:nvPr/>
            </p:nvPicPr>
            <p:blipFill>
              <a:blip r:embed="rId3">
                <a:extLst>
                  <a:ext uri="{28A0092B-C50C-407E-A947-70E740481C1C}">
                    <a14:useLocalDpi xmlns:a14="http://schemas.microsoft.com/office/drawing/2010/main"/>
                  </a:ext>
                </a:extLst>
              </a:blip>
              <a:stretch>
                <a:fillRect/>
              </a:stretch>
            </p:blipFill>
            <p:spPr>
              <a:xfrm>
                <a:off x="4360729" y="671054"/>
                <a:ext cx="540468" cy="625400"/>
              </a:xfrm>
              <a:prstGeom prst="rect">
                <a:avLst/>
              </a:prstGeom>
            </p:spPr>
          </p:pic>
        </p:grpSp>
        <p:sp>
          <p:nvSpPr>
            <p:cNvPr id="26" name="TextBox 25">
              <a:extLst>
                <a:ext uri="{FF2B5EF4-FFF2-40B4-BE49-F238E27FC236}">
                  <a16:creationId xmlns:a16="http://schemas.microsoft.com/office/drawing/2014/main" id="{529C5AAA-3773-5F43-904F-0C2770FEBC97}"/>
                </a:ext>
              </a:extLst>
            </p:cNvPr>
            <p:cNvSpPr txBox="1"/>
            <p:nvPr/>
          </p:nvSpPr>
          <p:spPr>
            <a:xfrm>
              <a:off x="9156832" y="897871"/>
              <a:ext cx="2737217" cy="461663"/>
            </a:xfrm>
            <a:prstGeom prst="rect">
              <a:avLst/>
            </a:prstGeom>
            <a:solidFill>
              <a:schemeClr val="accent4">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200" b="1">
                  <a:solidFill>
                    <a:schemeClr val="tx1">
                      <a:lumMod val="95000"/>
                      <a:lumOff val="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University of Colorado Boulder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Janet Yowell, PI </a:t>
              </a:r>
            </a:p>
          </p:txBody>
        </p:sp>
        <p:cxnSp>
          <p:nvCxnSpPr>
            <p:cNvPr id="54" name="Straight Connector 53">
              <a:extLst>
                <a:ext uri="{FF2B5EF4-FFF2-40B4-BE49-F238E27FC236}">
                  <a16:creationId xmlns:a16="http://schemas.microsoft.com/office/drawing/2014/main" id="{50F5B4F9-A714-E847-BA28-22670413C67C}"/>
                </a:ext>
              </a:extLst>
            </p:cNvPr>
            <p:cNvCxnSpPr>
              <a:cxnSpLocks/>
            </p:cNvCxnSpPr>
            <p:nvPr/>
          </p:nvCxnSpPr>
          <p:spPr>
            <a:xfrm>
              <a:off x="1945911" y="2011615"/>
              <a:ext cx="878256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204637" y="1439851"/>
              <a:ext cx="1704203" cy="3231652"/>
              <a:chOff x="-182312" y="284854"/>
              <a:chExt cx="1704203" cy="3231652"/>
            </a:xfrm>
          </p:grpSpPr>
          <p:sp>
            <p:nvSpPr>
              <p:cNvPr id="6" name="TextBox 5">
                <a:extLst>
                  <a:ext uri="{FF2B5EF4-FFF2-40B4-BE49-F238E27FC236}">
                    <a16:creationId xmlns:a16="http://schemas.microsoft.com/office/drawing/2014/main" id="{E155E0BC-1AF4-DA4A-BCA0-B2B6BDC69039}"/>
                  </a:ext>
                </a:extLst>
              </p:cNvPr>
              <p:cNvSpPr txBox="1"/>
              <p:nvPr/>
            </p:nvSpPr>
            <p:spPr>
              <a:xfrm>
                <a:off x="-182312" y="284854"/>
                <a:ext cx="1704203" cy="3231652"/>
              </a:xfrm>
              <a:prstGeom prst="rect">
                <a:avLst/>
              </a:prstGeom>
              <a:solidFill>
                <a:schemeClr val="accent6">
                  <a:lumMod val="60000"/>
                  <a:lumOff val="4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400">
                    <a:solidFill>
                      <a:schemeClr val="tx1">
                        <a:lumMod val="95000"/>
                        <a:lumOff val="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Backbone Organization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Dave Gruber and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Caz Pereira, Directors</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Calibri"/>
                  </a:rPr>
                  <a:t>Gabe Hanzel-Sello, National STEM Director</a:t>
                </a:r>
                <a:endPar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R="0" lvl="0" algn="l" defTabSz="914377"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SSS training, securing internships, adding college partners, high school dual credit, and program institutionalization</a:t>
                </a:r>
              </a:p>
            </p:txBody>
          </p:sp>
          <p:pic>
            <p:nvPicPr>
              <p:cNvPr id="44" name="Picture 43" descr="Screen Shot 2017-03-03 at 6.21.1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70" y="839586"/>
                <a:ext cx="1366631" cy="481292"/>
              </a:xfrm>
              <a:prstGeom prst="rect">
                <a:avLst/>
              </a:prstGeom>
              <a:ln>
                <a:solidFill>
                  <a:srgbClr val="00006D"/>
                </a:solidFill>
              </a:ln>
            </p:spPr>
          </p:pic>
        </p:grpSp>
        <p:sp>
          <p:nvSpPr>
            <p:cNvPr id="50" name="TextBox 49">
              <a:extLst>
                <a:ext uri="{FF2B5EF4-FFF2-40B4-BE49-F238E27FC236}">
                  <a16:creationId xmlns:a16="http://schemas.microsoft.com/office/drawing/2014/main" id="{9F5496D1-7A7E-F945-9CE1-4784B407564A}"/>
                </a:ext>
              </a:extLst>
            </p:cNvPr>
            <p:cNvSpPr txBox="1"/>
            <p:nvPr/>
          </p:nvSpPr>
          <p:spPr>
            <a:xfrm>
              <a:off x="6432329" y="1688450"/>
              <a:ext cx="2733932" cy="646329"/>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Evaluation Team</a:t>
              </a:r>
            </a:p>
            <a:p>
              <a:pPr marL="0" marR="0" lvl="0" indent="0"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SRI Education</a:t>
              </a:r>
            </a:p>
            <a:p>
              <a:pPr marL="0" marR="0" lvl="0" indent="0"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(Kea Anderson)</a:t>
              </a:r>
            </a:p>
          </p:txBody>
        </p:sp>
        <p:grpSp>
          <p:nvGrpSpPr>
            <p:cNvPr id="2" name="Group 1">
              <a:extLst>
                <a:ext uri="{FF2B5EF4-FFF2-40B4-BE49-F238E27FC236}">
                  <a16:creationId xmlns:a16="http://schemas.microsoft.com/office/drawing/2014/main" id="{5E0A3886-F1CC-7440-9B89-5ECE1436BAF1}"/>
                </a:ext>
              </a:extLst>
            </p:cNvPr>
            <p:cNvGrpSpPr/>
            <p:nvPr/>
          </p:nvGrpSpPr>
          <p:grpSpPr>
            <a:xfrm>
              <a:off x="2732050" y="1693755"/>
              <a:ext cx="2857338" cy="646329"/>
              <a:chOff x="2732050" y="1335951"/>
              <a:chExt cx="2857338" cy="646329"/>
            </a:xfrm>
          </p:grpSpPr>
          <p:sp>
            <p:nvSpPr>
              <p:cNvPr id="51" name="TextBox 50">
                <a:extLst>
                  <a:ext uri="{FF2B5EF4-FFF2-40B4-BE49-F238E27FC236}">
                    <a16:creationId xmlns:a16="http://schemas.microsoft.com/office/drawing/2014/main" id="{E155E0BC-1AF4-DA4A-BCA0-B2B6BDC69039}"/>
                  </a:ext>
                </a:extLst>
              </p:cNvPr>
              <p:cNvSpPr txBox="1"/>
              <p:nvPr/>
            </p:nvSpPr>
            <p:spPr>
              <a:xfrm>
                <a:off x="2732050" y="1335951"/>
                <a:ext cx="2857338" cy="646329"/>
              </a:xfrm>
              <a:prstGeom prst="rect">
                <a:avLst/>
              </a:prstGeom>
              <a:solidFill>
                <a:srgbClr val="FFFFFF"/>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400">
                    <a:solidFill>
                      <a:schemeClr val="tx1">
                        <a:lumMod val="95000"/>
                        <a:lumOff val="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Professional Development for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Faculty and Counselors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(Stanford) </a:t>
                </a:r>
              </a:p>
            </p:txBody>
          </p:sp>
          <p:pic>
            <p:nvPicPr>
              <p:cNvPr id="43" name="Picture 42" descr="Screen Shot 2018-09-28 at 11.21.02 AM.png">
                <a:extLst>
                  <a:ext uri="{FF2B5EF4-FFF2-40B4-BE49-F238E27FC236}">
                    <a16:creationId xmlns:a16="http://schemas.microsoft.com/office/drawing/2014/main" id="{92B82A8D-B208-C34D-8EAF-A03E63DD8E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46530" y="1363513"/>
                <a:ext cx="450494" cy="617688"/>
              </a:xfrm>
              <a:prstGeom prst="rect">
                <a:avLst/>
              </a:prstGeom>
              <a:solidFill>
                <a:srgbClr val="FFFFFF"/>
              </a:solidFill>
              <a:ln>
                <a:solidFill>
                  <a:schemeClr val="tx1"/>
                </a:solidFill>
              </a:ln>
            </p:spPr>
          </p:pic>
        </p:grpSp>
        <p:pic>
          <p:nvPicPr>
            <p:cNvPr id="47" name="Picture 46" descr="image001.jpg">
              <a:extLst>
                <a:ext uri="{FF2B5EF4-FFF2-40B4-BE49-F238E27FC236}">
                  <a16:creationId xmlns:a16="http://schemas.microsoft.com/office/drawing/2014/main" id="{57CEBC04-B9A6-B541-B229-034FBE660DD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167049" y="900808"/>
              <a:ext cx="531423" cy="645717"/>
            </a:xfrm>
            <a:prstGeom prst="rect">
              <a:avLst/>
            </a:prstGeom>
            <a:ln>
              <a:solidFill>
                <a:schemeClr val="tx1"/>
              </a:solidFill>
            </a:ln>
          </p:spPr>
        </p:pic>
        <p:sp>
          <p:nvSpPr>
            <p:cNvPr id="8" name="Oval 7">
              <a:extLst>
                <a:ext uri="{FF2B5EF4-FFF2-40B4-BE49-F238E27FC236}">
                  <a16:creationId xmlns:a16="http://schemas.microsoft.com/office/drawing/2014/main" id="{E8EE2F1B-3599-EC45-88D5-FBD39C88C0CC}"/>
                </a:ext>
              </a:extLst>
            </p:cNvPr>
            <p:cNvSpPr/>
            <p:nvPr/>
          </p:nvSpPr>
          <p:spPr>
            <a:xfrm>
              <a:off x="2354013" y="2649723"/>
              <a:ext cx="2232745" cy="887221"/>
            </a:xfrm>
            <a:prstGeom prst="ellipse">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lumMod val="95000"/>
                      <a:lumOff val="5000"/>
                    </a:prstClr>
                  </a:solidFill>
                  <a:effectLst/>
                  <a:uLnTx/>
                  <a:uFillTx/>
                  <a:latin typeface="Calibri"/>
                  <a:ea typeface="+mn-ea"/>
                  <a:cs typeface="+mn-cs"/>
                </a:rPr>
                <a:t>Southern California Hub</a:t>
              </a:r>
              <a:endParaRPr kumimoji="0" lang="en-US" sz="11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Saddleback College</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46" name="Oval 45">
              <a:extLst>
                <a:ext uri="{FF2B5EF4-FFF2-40B4-BE49-F238E27FC236}">
                  <a16:creationId xmlns:a16="http://schemas.microsoft.com/office/drawing/2014/main" id="{3FF2F32E-2B27-3C42-8429-6EEB14434311}"/>
                </a:ext>
              </a:extLst>
            </p:cNvPr>
            <p:cNvSpPr/>
            <p:nvPr/>
          </p:nvSpPr>
          <p:spPr>
            <a:xfrm>
              <a:off x="4779537" y="2649723"/>
              <a:ext cx="2170425" cy="908861"/>
            </a:xfrm>
            <a:prstGeom prst="ellipse">
              <a:avLst/>
            </a:prstGeom>
            <a:solidFill>
              <a:schemeClr val="accent2">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East Coast Hub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Community College of Baltimore County</a:t>
              </a:r>
            </a:p>
          </p:txBody>
        </p:sp>
        <p:sp>
          <p:nvSpPr>
            <p:cNvPr id="48" name="Oval 47">
              <a:extLst>
                <a:ext uri="{FF2B5EF4-FFF2-40B4-BE49-F238E27FC236}">
                  <a16:creationId xmlns:a16="http://schemas.microsoft.com/office/drawing/2014/main" id="{458A8610-B50F-7D41-A3AE-B75459FB0A55}"/>
                </a:ext>
              </a:extLst>
            </p:cNvPr>
            <p:cNvSpPr/>
            <p:nvPr/>
          </p:nvSpPr>
          <p:spPr>
            <a:xfrm>
              <a:off x="7110958" y="2615992"/>
              <a:ext cx="2346022" cy="908861"/>
            </a:xfrm>
            <a:prstGeom prst="ellipse">
              <a:avLst/>
            </a:prstGeom>
            <a:solidFill>
              <a:schemeClr val="accent1">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Pacific Northwest Hub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a:ea typeface="+mn-ea"/>
                  <a:cs typeface="+mn-cs"/>
                </a:rPr>
                <a:t>San Jose Evergreen Valley College</a:t>
              </a:r>
            </a:p>
          </p:txBody>
        </p:sp>
        <p:sp>
          <p:nvSpPr>
            <p:cNvPr id="49" name="Oval 48">
              <a:extLst>
                <a:ext uri="{FF2B5EF4-FFF2-40B4-BE49-F238E27FC236}">
                  <a16:creationId xmlns:a16="http://schemas.microsoft.com/office/drawing/2014/main" id="{04F9A26D-3067-7D4B-93F0-9359D2507DB0}"/>
                </a:ext>
              </a:extLst>
            </p:cNvPr>
            <p:cNvSpPr/>
            <p:nvPr/>
          </p:nvSpPr>
          <p:spPr>
            <a:xfrm>
              <a:off x="9609969" y="2622923"/>
              <a:ext cx="2288229" cy="908861"/>
            </a:xfrm>
            <a:prstGeom prst="ellipse">
              <a:avLst/>
            </a:prstGeom>
            <a:solidFill>
              <a:schemeClr val="accent4">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Midwest Regional Hub</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University of Colorado Boulder</a:t>
              </a:r>
            </a:p>
          </p:txBody>
        </p:sp>
        <p:pic>
          <p:nvPicPr>
            <p:cNvPr id="12" name="Picture 11" descr="A picture containing drawing, cup, mug&#10;&#10;Description automatically generated">
              <a:extLst>
                <a:ext uri="{FF2B5EF4-FFF2-40B4-BE49-F238E27FC236}">
                  <a16:creationId xmlns:a16="http://schemas.microsoft.com/office/drawing/2014/main" id="{51D5FAEE-6BBF-4444-BB56-DFCC56B36908}"/>
                </a:ext>
              </a:extLst>
            </p:cNvPr>
            <p:cNvPicPr>
              <a:picLocks noChangeAspect="1"/>
            </p:cNvPicPr>
            <p:nvPr/>
          </p:nvPicPr>
          <p:blipFill>
            <a:blip r:embed="rId7"/>
            <a:stretch>
              <a:fillRect/>
            </a:stretch>
          </p:blipFill>
          <p:spPr>
            <a:xfrm>
              <a:off x="6492873" y="1809122"/>
              <a:ext cx="689795" cy="394169"/>
            </a:xfrm>
            <a:prstGeom prst="rect">
              <a:avLst/>
            </a:prstGeom>
          </p:spPr>
        </p:pic>
        <p:sp>
          <p:nvSpPr>
            <p:cNvPr id="55" name="Rectangle 54">
              <a:extLst>
                <a:ext uri="{FF2B5EF4-FFF2-40B4-BE49-F238E27FC236}">
                  <a16:creationId xmlns:a16="http://schemas.microsoft.com/office/drawing/2014/main" id="{C192DE0D-9A92-B94E-A7B0-EEE4D87C5DA7}"/>
                </a:ext>
              </a:extLst>
            </p:cNvPr>
            <p:cNvSpPr/>
            <p:nvPr/>
          </p:nvSpPr>
          <p:spPr>
            <a:xfrm>
              <a:off x="11783584" y="6513194"/>
              <a:ext cx="473206" cy="369332"/>
            </a:xfrm>
            <a:prstGeom prst="rect">
              <a:avLst/>
            </a:prstGeom>
          </p:spPr>
          <p:txBody>
            <a:bodyPr wrap="none">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DG</a:t>
              </a:r>
              <a:endParaRPr lang="en-US" sz="1800" dirty="0"/>
            </a:p>
          </p:txBody>
        </p:sp>
      </p:grpSp>
    </p:spTree>
    <p:extLst>
      <p:ext uri="{BB962C8B-B14F-4D97-AF65-F5344CB8AC3E}">
        <p14:creationId xmlns:p14="http://schemas.microsoft.com/office/powerpoint/2010/main" val="993421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0B09D103-10F9-5A4E-93E8-C5DE828C4F71}"/>
              </a:ext>
            </a:extLst>
          </p:cNvPr>
          <p:cNvCxnSpPr>
            <a:cxnSpLocks/>
          </p:cNvCxnSpPr>
          <p:nvPr/>
        </p:nvCxnSpPr>
        <p:spPr>
          <a:xfrm flipV="1">
            <a:off x="1151762" y="2753924"/>
            <a:ext cx="6766083" cy="3329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AFB9D8-EAE7-8A40-A1E4-87AA2D7AD5D8}"/>
              </a:ext>
            </a:extLst>
          </p:cNvPr>
          <p:cNvCxnSpPr>
            <a:cxnSpLocks/>
          </p:cNvCxnSpPr>
          <p:nvPr/>
        </p:nvCxnSpPr>
        <p:spPr>
          <a:xfrm>
            <a:off x="1169498" y="1189955"/>
            <a:ext cx="0" cy="162723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DECD1-AF14-FC4E-9B98-6C3943AA92BC}"/>
              </a:ext>
            </a:extLst>
          </p:cNvPr>
          <p:cNvCxnSpPr>
            <a:cxnSpLocks/>
          </p:cNvCxnSpPr>
          <p:nvPr/>
        </p:nvCxnSpPr>
        <p:spPr>
          <a:xfrm flipV="1">
            <a:off x="7094649" y="3550892"/>
            <a:ext cx="0" cy="631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FF316C-4E8C-0847-863F-84A45A7844CA}"/>
              </a:ext>
            </a:extLst>
          </p:cNvPr>
          <p:cNvCxnSpPr>
            <a:cxnSpLocks/>
          </p:cNvCxnSpPr>
          <p:nvPr/>
        </p:nvCxnSpPr>
        <p:spPr>
          <a:xfrm>
            <a:off x="1098803" y="4550881"/>
            <a:ext cx="0" cy="2155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01D5816-1FAB-EF4D-B56B-C6E4F049F397}"/>
              </a:ext>
            </a:extLst>
          </p:cNvPr>
          <p:cNvCxnSpPr>
            <a:cxnSpLocks/>
          </p:cNvCxnSpPr>
          <p:nvPr/>
        </p:nvCxnSpPr>
        <p:spPr>
          <a:xfrm>
            <a:off x="6732225" y="1482849"/>
            <a:ext cx="0" cy="653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0D2F3A5-AEE7-F04E-BE60-061A1DE552FC}"/>
              </a:ext>
            </a:extLst>
          </p:cNvPr>
          <p:cNvCxnSpPr>
            <a:cxnSpLocks/>
          </p:cNvCxnSpPr>
          <p:nvPr/>
        </p:nvCxnSpPr>
        <p:spPr>
          <a:xfrm flipH="1">
            <a:off x="3116172" y="2116598"/>
            <a:ext cx="7441" cy="34176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CA598E-5928-3145-8C80-FBF5AB904353}"/>
              </a:ext>
            </a:extLst>
          </p:cNvPr>
          <p:cNvCxnSpPr>
            <a:cxnSpLocks/>
          </p:cNvCxnSpPr>
          <p:nvPr/>
        </p:nvCxnSpPr>
        <p:spPr>
          <a:xfrm>
            <a:off x="5314329" y="2136455"/>
            <a:ext cx="0" cy="2155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E9236AE-417B-AA4F-A097-E94F895C6FA2}"/>
              </a:ext>
            </a:extLst>
          </p:cNvPr>
          <p:cNvCxnSpPr>
            <a:cxnSpLocks/>
          </p:cNvCxnSpPr>
          <p:nvPr/>
        </p:nvCxnSpPr>
        <p:spPr>
          <a:xfrm>
            <a:off x="7943635" y="2140410"/>
            <a:ext cx="1458" cy="1407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EA4CF5-6ABB-4346-B666-5263FA9EA65C}"/>
              </a:ext>
            </a:extLst>
          </p:cNvPr>
          <p:cNvCxnSpPr>
            <a:cxnSpLocks/>
          </p:cNvCxnSpPr>
          <p:nvPr/>
        </p:nvCxnSpPr>
        <p:spPr>
          <a:xfrm>
            <a:off x="3114728" y="2110214"/>
            <a:ext cx="7848131" cy="262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C1EEFB-D707-7C46-A9AF-2757740F2301}"/>
              </a:ext>
            </a:extLst>
          </p:cNvPr>
          <p:cNvCxnSpPr>
            <a:cxnSpLocks/>
          </p:cNvCxnSpPr>
          <p:nvPr/>
        </p:nvCxnSpPr>
        <p:spPr>
          <a:xfrm flipV="1">
            <a:off x="2259019" y="3490536"/>
            <a:ext cx="855709" cy="64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BAA8F36-472B-5840-88DE-222991F69DFE}"/>
              </a:ext>
            </a:extLst>
          </p:cNvPr>
          <p:cNvSpPr txBox="1"/>
          <p:nvPr/>
        </p:nvSpPr>
        <p:spPr>
          <a:xfrm>
            <a:off x="0" y="551770"/>
            <a:ext cx="12191999" cy="461665"/>
          </a:xfrm>
          <a:prstGeom prst="rect">
            <a:avLst/>
          </a:prstGeom>
          <a:noFill/>
          <a:ln>
            <a:noFill/>
          </a:ln>
          <a:effectLst/>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2400" b="1">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General Programmatic</a:t>
            </a:r>
            <a:r>
              <a:rPr lang="en-US" i="1" dirty="0">
                <a:solidFill>
                  <a:prstClr val="black">
                    <a:lumMod val="95000"/>
                    <a:lumOff val="5000"/>
                  </a:prstClr>
                </a:solidFill>
                <a:latin typeface="Arial" panose="020B0604020202020204" pitchFamily="34" charset="0"/>
                <a:cs typeface="Arial" panose="020B0604020202020204" pitchFamily="34" charset="0"/>
              </a:rPr>
              <a:t> Management Structure</a:t>
            </a:r>
            <a:endParaRPr kumimoji="0" lang="en-US" b="1"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5C8C496-FB94-CD4C-874A-85DCFDB19382}"/>
              </a:ext>
            </a:extLst>
          </p:cNvPr>
          <p:cNvSpPr txBox="1"/>
          <p:nvPr/>
        </p:nvSpPr>
        <p:spPr>
          <a:xfrm>
            <a:off x="6890531" y="2443548"/>
            <a:ext cx="2055436" cy="646331"/>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Web Site Programmatic Content and 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(Art, Gary)</a:t>
            </a:r>
          </a:p>
        </p:txBody>
      </p:sp>
      <p:sp>
        <p:nvSpPr>
          <p:cNvPr id="9" name="TextBox 8">
            <a:extLst>
              <a:ext uri="{FF2B5EF4-FFF2-40B4-BE49-F238E27FC236}">
                <a16:creationId xmlns:a16="http://schemas.microsoft.com/office/drawing/2014/main" id="{99B994D8-BC48-AA4A-9F26-CD8D5FB34D27}"/>
              </a:ext>
            </a:extLst>
          </p:cNvPr>
          <p:cNvSpPr txBox="1"/>
          <p:nvPr/>
        </p:nvSpPr>
        <p:spPr>
          <a:xfrm>
            <a:off x="6397019" y="3886269"/>
            <a:ext cx="1332116" cy="646331"/>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Web site technical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(Jim/Gary/Manny)</a:t>
            </a:r>
          </a:p>
        </p:txBody>
      </p:sp>
      <p:sp>
        <p:nvSpPr>
          <p:cNvPr id="10" name="TextBox 9">
            <a:extLst>
              <a:ext uri="{FF2B5EF4-FFF2-40B4-BE49-F238E27FC236}">
                <a16:creationId xmlns:a16="http://schemas.microsoft.com/office/drawing/2014/main" id="{D4ABCBDD-D0F3-904C-8D8B-0DFA6485FDAD}"/>
              </a:ext>
            </a:extLst>
          </p:cNvPr>
          <p:cNvSpPr txBox="1"/>
          <p:nvPr/>
        </p:nvSpPr>
        <p:spPr>
          <a:xfrm>
            <a:off x="2326603" y="2430759"/>
            <a:ext cx="1594021" cy="646331"/>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b="1">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Academic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Publications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(Art, Gary</a:t>
            </a: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6F65574B-ADDC-7C40-B35D-5828E411AFCB}"/>
              </a:ext>
            </a:extLst>
          </p:cNvPr>
          <p:cNvSpPr txBox="1"/>
          <p:nvPr/>
        </p:nvSpPr>
        <p:spPr>
          <a:xfrm>
            <a:off x="2008061" y="4911376"/>
            <a:ext cx="2243177" cy="1200329"/>
          </a:xfrm>
          <a:prstGeom prst="rect">
            <a:avLst/>
          </a:prstGeom>
          <a:solidFill>
            <a:schemeClr val="bg1">
              <a:lumMod val="95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Publication Preparation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Co-Authors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Jared, Roxanne, Art, Gary, Dave, Caz, M. Venn,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SC faculty members,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Manny, Cathy</a:t>
            </a:r>
          </a:p>
        </p:txBody>
      </p:sp>
      <p:sp>
        <p:nvSpPr>
          <p:cNvPr id="14" name="TextBox 13">
            <a:extLst>
              <a:ext uri="{FF2B5EF4-FFF2-40B4-BE49-F238E27FC236}">
                <a16:creationId xmlns:a16="http://schemas.microsoft.com/office/drawing/2014/main" id="{7A328AC5-CE17-9D41-A84F-F8187D28D29C}"/>
              </a:ext>
            </a:extLst>
          </p:cNvPr>
          <p:cNvSpPr txBox="1"/>
          <p:nvPr/>
        </p:nvSpPr>
        <p:spPr>
          <a:xfrm>
            <a:off x="4361699" y="4014342"/>
            <a:ext cx="1816914" cy="1015663"/>
          </a:xfrm>
          <a:prstGeom prst="rect">
            <a:avLst/>
          </a:prstGeom>
          <a:solidFill>
            <a:schemeClr val="accent1">
              <a:lumMod val="20000"/>
              <a:lumOff val="8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All Hubs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(support growth sector’s efforts and implement recommended improvements)</a:t>
            </a:r>
          </a:p>
        </p:txBody>
      </p:sp>
      <p:sp>
        <p:nvSpPr>
          <p:cNvPr id="16" name="TextBox 15">
            <a:extLst>
              <a:ext uri="{FF2B5EF4-FFF2-40B4-BE49-F238E27FC236}">
                <a16:creationId xmlns:a16="http://schemas.microsoft.com/office/drawing/2014/main" id="{1965CDDE-0B22-BB43-BA95-D46310408484}"/>
              </a:ext>
            </a:extLst>
          </p:cNvPr>
          <p:cNvSpPr txBox="1"/>
          <p:nvPr/>
        </p:nvSpPr>
        <p:spPr>
          <a:xfrm>
            <a:off x="104740" y="3167608"/>
            <a:ext cx="2154279" cy="646331"/>
          </a:xfrm>
          <a:prstGeom prst="rect">
            <a:avLst/>
          </a:prstGeom>
          <a:solidFill>
            <a:schemeClr val="bg1">
              <a:lumMod val="95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Non Academic Data Collection and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(Evaluation Team)</a:t>
            </a:r>
          </a:p>
        </p:txBody>
      </p:sp>
      <p:sp>
        <p:nvSpPr>
          <p:cNvPr id="49" name="TextBox 48">
            <a:extLst>
              <a:ext uri="{FF2B5EF4-FFF2-40B4-BE49-F238E27FC236}">
                <a16:creationId xmlns:a16="http://schemas.microsoft.com/office/drawing/2014/main" id="{B235C8A3-9931-524F-A4DC-E46DC52E5E4B}"/>
              </a:ext>
            </a:extLst>
          </p:cNvPr>
          <p:cNvSpPr txBox="1"/>
          <p:nvPr/>
        </p:nvSpPr>
        <p:spPr>
          <a:xfrm>
            <a:off x="104740" y="4095044"/>
            <a:ext cx="2147622" cy="646331"/>
          </a:xfrm>
          <a:prstGeom prst="rect">
            <a:avLst/>
          </a:prstGeom>
          <a:solidFill>
            <a:schemeClr val="bg1">
              <a:lumMod val="95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Student Academic Data Collection and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(Jared, Jim, Art)</a:t>
            </a:r>
          </a:p>
        </p:txBody>
      </p:sp>
      <p:sp>
        <p:nvSpPr>
          <p:cNvPr id="50" name="TextBox 49">
            <a:extLst>
              <a:ext uri="{FF2B5EF4-FFF2-40B4-BE49-F238E27FC236}">
                <a16:creationId xmlns:a16="http://schemas.microsoft.com/office/drawing/2014/main" id="{B410C797-FBF3-284A-B7AF-8F4C8628F92F}"/>
              </a:ext>
            </a:extLst>
          </p:cNvPr>
          <p:cNvSpPr txBox="1"/>
          <p:nvPr/>
        </p:nvSpPr>
        <p:spPr>
          <a:xfrm>
            <a:off x="202714" y="4895535"/>
            <a:ext cx="1594021" cy="830997"/>
          </a:xfrm>
          <a:prstGeom prst="rect">
            <a:avLst/>
          </a:prstGeom>
          <a:solidFill>
            <a:schemeClr val="accent1">
              <a:lumMod val="20000"/>
              <a:lumOff val="8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All Hubs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(manage data collection at partner colleges)</a:t>
            </a:r>
          </a:p>
        </p:txBody>
      </p:sp>
      <p:sp>
        <p:nvSpPr>
          <p:cNvPr id="51" name="TextBox 50">
            <a:extLst>
              <a:ext uri="{FF2B5EF4-FFF2-40B4-BE49-F238E27FC236}">
                <a16:creationId xmlns:a16="http://schemas.microsoft.com/office/drawing/2014/main" id="{80ED9038-9916-DA42-922C-59342F6F576E}"/>
              </a:ext>
            </a:extLst>
          </p:cNvPr>
          <p:cNvSpPr txBox="1"/>
          <p:nvPr/>
        </p:nvSpPr>
        <p:spPr>
          <a:xfrm>
            <a:off x="202714" y="5881523"/>
            <a:ext cx="1594021" cy="830997"/>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All Partner Colleges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(collect and submit academic data to HUB coordinator)</a:t>
            </a:r>
          </a:p>
        </p:txBody>
      </p:sp>
      <p:cxnSp>
        <p:nvCxnSpPr>
          <p:cNvPr id="53" name="Straight Connector 52">
            <a:extLst>
              <a:ext uri="{FF2B5EF4-FFF2-40B4-BE49-F238E27FC236}">
                <a16:creationId xmlns:a16="http://schemas.microsoft.com/office/drawing/2014/main" id="{BF780917-6562-274A-AD27-A77FF7C6C42A}"/>
              </a:ext>
            </a:extLst>
          </p:cNvPr>
          <p:cNvCxnSpPr>
            <a:cxnSpLocks/>
          </p:cNvCxnSpPr>
          <p:nvPr/>
        </p:nvCxnSpPr>
        <p:spPr>
          <a:xfrm flipV="1">
            <a:off x="2252362" y="4449058"/>
            <a:ext cx="855709" cy="648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C7CBAA4-C22F-174D-80EF-6F9C98E21BF2}"/>
              </a:ext>
            </a:extLst>
          </p:cNvPr>
          <p:cNvSpPr txBox="1"/>
          <p:nvPr/>
        </p:nvSpPr>
        <p:spPr>
          <a:xfrm>
            <a:off x="4342989" y="2430759"/>
            <a:ext cx="1841274" cy="1384995"/>
          </a:xfrm>
          <a:prstGeom prst="rect">
            <a:avLst/>
          </a:prstGeom>
          <a:solidFill>
            <a:schemeClr val="accent6">
              <a:lumMod val="60000"/>
              <a:lumOff val="4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Develop the data infrastructure to monitor and respond to emerging network needs, and monitor data for continuous improvement.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(Growth Sector)</a:t>
            </a:r>
          </a:p>
        </p:txBody>
      </p:sp>
      <p:cxnSp>
        <p:nvCxnSpPr>
          <p:cNvPr id="60" name="Straight Connector 59">
            <a:extLst>
              <a:ext uri="{FF2B5EF4-FFF2-40B4-BE49-F238E27FC236}">
                <a16:creationId xmlns:a16="http://schemas.microsoft.com/office/drawing/2014/main" id="{89FB4859-2F88-8D4D-9F7D-D0F5F106CBCF}"/>
              </a:ext>
            </a:extLst>
          </p:cNvPr>
          <p:cNvCxnSpPr>
            <a:cxnSpLocks/>
          </p:cNvCxnSpPr>
          <p:nvPr/>
        </p:nvCxnSpPr>
        <p:spPr>
          <a:xfrm flipV="1">
            <a:off x="7080135" y="3559049"/>
            <a:ext cx="1709256" cy="48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59D58BB-5EDA-704E-ACED-19FF5678A8E7}"/>
              </a:ext>
            </a:extLst>
          </p:cNvPr>
          <p:cNvCxnSpPr>
            <a:cxnSpLocks/>
          </p:cNvCxnSpPr>
          <p:nvPr/>
        </p:nvCxnSpPr>
        <p:spPr>
          <a:xfrm flipV="1">
            <a:off x="8777034" y="3570769"/>
            <a:ext cx="0" cy="631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9686CA0-6E68-344F-AAF0-07F25DA1A4D5}"/>
              </a:ext>
            </a:extLst>
          </p:cNvPr>
          <p:cNvSpPr txBox="1"/>
          <p:nvPr/>
        </p:nvSpPr>
        <p:spPr>
          <a:xfrm>
            <a:off x="7917845" y="3886269"/>
            <a:ext cx="1914248" cy="1015663"/>
          </a:xfrm>
          <a:prstGeom prst="rect">
            <a:avLst/>
          </a:prstGeom>
          <a:solidFill>
            <a:schemeClr val="bg1">
              <a:lumMod val="85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Growth Sector, Stanford, Hubs, Evaluation Team, and College 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Support Saddleback Team as Needed</a:t>
            </a:r>
          </a:p>
        </p:txBody>
      </p:sp>
      <p:sp>
        <p:nvSpPr>
          <p:cNvPr id="29" name="TextBox 28">
            <a:extLst>
              <a:ext uri="{FF2B5EF4-FFF2-40B4-BE49-F238E27FC236}">
                <a16:creationId xmlns:a16="http://schemas.microsoft.com/office/drawing/2014/main" id="{B60C9199-A4BE-3F41-9ACC-2DB82F3C4993}"/>
              </a:ext>
            </a:extLst>
          </p:cNvPr>
          <p:cNvSpPr txBox="1"/>
          <p:nvPr/>
        </p:nvSpPr>
        <p:spPr>
          <a:xfrm>
            <a:off x="5935214" y="1085708"/>
            <a:ext cx="1594021"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Saddleback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(Jim) </a:t>
            </a:r>
          </a:p>
        </p:txBody>
      </p:sp>
      <p:sp>
        <p:nvSpPr>
          <p:cNvPr id="30" name="TextBox 29">
            <a:extLst>
              <a:ext uri="{FF2B5EF4-FFF2-40B4-BE49-F238E27FC236}">
                <a16:creationId xmlns:a16="http://schemas.microsoft.com/office/drawing/2014/main" id="{ACD25635-671D-3947-A496-9340EDD447E4}"/>
              </a:ext>
            </a:extLst>
          </p:cNvPr>
          <p:cNvSpPr txBox="1"/>
          <p:nvPr/>
        </p:nvSpPr>
        <p:spPr>
          <a:xfrm>
            <a:off x="2904831" y="1686979"/>
            <a:ext cx="2876316" cy="276999"/>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Saddleback College </a:t>
            </a: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(Art, Gary)</a:t>
            </a:r>
          </a:p>
        </p:txBody>
      </p:sp>
      <p:cxnSp>
        <p:nvCxnSpPr>
          <p:cNvPr id="31" name="Straight Connector 30">
            <a:extLst>
              <a:ext uri="{FF2B5EF4-FFF2-40B4-BE49-F238E27FC236}">
                <a16:creationId xmlns:a16="http://schemas.microsoft.com/office/drawing/2014/main" id="{1EF299A8-E9DA-124E-9CFB-327F7473580F}"/>
              </a:ext>
            </a:extLst>
          </p:cNvPr>
          <p:cNvCxnSpPr>
            <a:cxnSpLocks/>
          </p:cNvCxnSpPr>
          <p:nvPr/>
        </p:nvCxnSpPr>
        <p:spPr>
          <a:xfrm>
            <a:off x="5767895" y="1825478"/>
            <a:ext cx="96897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2EEA9A-1A9F-9440-81F1-FA7283155200}"/>
              </a:ext>
            </a:extLst>
          </p:cNvPr>
          <p:cNvCxnSpPr>
            <a:cxnSpLocks/>
          </p:cNvCxnSpPr>
          <p:nvPr/>
        </p:nvCxnSpPr>
        <p:spPr>
          <a:xfrm>
            <a:off x="10962859" y="2136455"/>
            <a:ext cx="34096" cy="1927855"/>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E53CD05-CB5B-2C4D-886C-875234E248A6}"/>
              </a:ext>
            </a:extLst>
          </p:cNvPr>
          <p:cNvSpPr txBox="1"/>
          <p:nvPr/>
        </p:nvSpPr>
        <p:spPr>
          <a:xfrm>
            <a:off x="10005735" y="2443548"/>
            <a:ext cx="1914248"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NSF Reports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(Jim/Gary)</a:t>
            </a:r>
          </a:p>
        </p:txBody>
      </p:sp>
      <p:sp>
        <p:nvSpPr>
          <p:cNvPr id="41" name="TextBox 40">
            <a:extLst>
              <a:ext uri="{FF2B5EF4-FFF2-40B4-BE49-F238E27FC236}">
                <a16:creationId xmlns:a16="http://schemas.microsoft.com/office/drawing/2014/main" id="{7B566EE7-612C-D84D-8C70-64FE989156A5}"/>
              </a:ext>
            </a:extLst>
          </p:cNvPr>
          <p:cNvSpPr txBox="1"/>
          <p:nvPr/>
        </p:nvSpPr>
        <p:spPr>
          <a:xfrm>
            <a:off x="10039831" y="3886269"/>
            <a:ext cx="1914248" cy="1015663"/>
          </a:xfrm>
          <a:prstGeom prst="rect">
            <a:avLst/>
          </a:prstGeom>
          <a:solidFill>
            <a:schemeClr val="bg1">
              <a:lumMod val="85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Stanford, Hubs, Evaluation Team, and College 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Support Saddleback and Growth Sector Teams as Needed</a:t>
            </a:r>
          </a:p>
        </p:txBody>
      </p:sp>
      <p:sp>
        <p:nvSpPr>
          <p:cNvPr id="42" name="TextBox 41">
            <a:extLst>
              <a:ext uri="{FF2B5EF4-FFF2-40B4-BE49-F238E27FC236}">
                <a16:creationId xmlns:a16="http://schemas.microsoft.com/office/drawing/2014/main" id="{B9B5BA1F-AA7D-D44F-A493-E6F536AC92C8}"/>
              </a:ext>
            </a:extLst>
          </p:cNvPr>
          <p:cNvSpPr txBox="1"/>
          <p:nvPr/>
        </p:nvSpPr>
        <p:spPr>
          <a:xfrm>
            <a:off x="10073927" y="3059316"/>
            <a:ext cx="1846056" cy="646331"/>
          </a:xfrm>
          <a:prstGeom prst="rect">
            <a:avLst/>
          </a:prstGeom>
          <a:solidFill>
            <a:schemeClr val="accent6">
              <a:lumMod val="60000"/>
              <a:lumOff val="4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Growth Sector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Support Saddleback Team as Needed</a:t>
            </a:r>
            <a:endPar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FF74F53-0E29-0F41-B14C-8FCD724956DB}"/>
              </a:ext>
            </a:extLst>
          </p:cNvPr>
          <p:cNvSpPr txBox="1"/>
          <p:nvPr/>
        </p:nvSpPr>
        <p:spPr>
          <a:xfrm>
            <a:off x="357476" y="1074150"/>
            <a:ext cx="1642150" cy="461665"/>
          </a:xfrm>
          <a:prstGeom prst="rect">
            <a:avLst/>
          </a:prstGeom>
          <a:solidFill>
            <a:schemeClr val="accent4">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200" b="1">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University of Colorado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r>
              <a:rPr lang="en-US" b="0" dirty="0">
                <a:solidFill>
                  <a:prstClr val="black">
                    <a:lumMod val="95000"/>
                    <a:lumOff val="5000"/>
                  </a:prstClr>
                </a:solidFill>
                <a:latin typeface="Calibri" panose="020F0502020204030204"/>
              </a:rPr>
              <a:t>Janet Yowell</a:t>
            </a: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p>
        </p:txBody>
      </p:sp>
      <p:sp>
        <p:nvSpPr>
          <p:cNvPr id="38" name="Rectangle 37">
            <a:extLst>
              <a:ext uri="{FF2B5EF4-FFF2-40B4-BE49-F238E27FC236}">
                <a16:creationId xmlns:a16="http://schemas.microsoft.com/office/drawing/2014/main" id="{7490451D-5CB4-3B43-999A-CFC8BFCAF36B}"/>
              </a:ext>
            </a:extLst>
          </p:cNvPr>
          <p:cNvSpPr/>
          <p:nvPr/>
        </p:nvSpPr>
        <p:spPr>
          <a:xfrm>
            <a:off x="-1" y="119029"/>
            <a:ext cx="12192000" cy="566301"/>
          </a:xfrm>
          <a:prstGeom prst="rect">
            <a:avLst/>
          </a:prstGeom>
        </p:spPr>
        <p:txBody>
          <a:bodyPr wrap="square" lIns="121912" tIns="60956" rIns="121912" bIns="60956">
            <a:spAutoFit/>
          </a:bodyPr>
          <a:lstStyle/>
          <a:p>
            <a:pPr algn="ctr" defTabSz="609555">
              <a:lnSpc>
                <a:spcPct val="90000"/>
              </a:lnSpc>
              <a:spcBef>
                <a:spcPts val="1000"/>
              </a:spcBef>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Management Structure</a:t>
            </a:r>
          </a:p>
        </p:txBody>
      </p:sp>
      <p:sp>
        <p:nvSpPr>
          <p:cNvPr id="39" name="Rectangle 38">
            <a:extLst>
              <a:ext uri="{FF2B5EF4-FFF2-40B4-BE49-F238E27FC236}">
                <a16:creationId xmlns:a16="http://schemas.microsoft.com/office/drawing/2014/main" id="{FED91B08-E1FB-9440-B75D-990B7CC5F23A}"/>
              </a:ext>
            </a:extLst>
          </p:cNvPr>
          <p:cNvSpPr/>
          <p:nvPr/>
        </p:nvSpPr>
        <p:spPr>
          <a:xfrm>
            <a:off x="11736426" y="6488668"/>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Tree>
    <p:extLst>
      <p:ext uri="{BB962C8B-B14F-4D97-AF65-F5344CB8AC3E}">
        <p14:creationId xmlns:p14="http://schemas.microsoft.com/office/powerpoint/2010/main" val="1193976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490451D-5CB4-3B43-999A-CFC8BFCAF36B}"/>
              </a:ext>
            </a:extLst>
          </p:cNvPr>
          <p:cNvSpPr/>
          <p:nvPr/>
        </p:nvSpPr>
        <p:spPr>
          <a:xfrm>
            <a:off x="-1789" y="449047"/>
            <a:ext cx="12192000" cy="566301"/>
          </a:xfrm>
          <a:prstGeom prst="rect">
            <a:avLst/>
          </a:prstGeom>
        </p:spPr>
        <p:txBody>
          <a:bodyPr wrap="square" lIns="121912" tIns="60956" rIns="121912" bIns="60956">
            <a:spAutoFit/>
          </a:bodyPr>
          <a:lstStyle/>
          <a:p>
            <a:pPr algn="ctr" defTabSz="609555">
              <a:lnSpc>
                <a:spcPct val="90000"/>
              </a:lnSpc>
              <a:spcBef>
                <a:spcPts val="1000"/>
              </a:spcBef>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Management Structure</a:t>
            </a:r>
          </a:p>
        </p:txBody>
      </p:sp>
      <p:sp>
        <p:nvSpPr>
          <p:cNvPr id="52" name="TextBox 51">
            <a:extLst>
              <a:ext uri="{FF2B5EF4-FFF2-40B4-BE49-F238E27FC236}">
                <a16:creationId xmlns:a16="http://schemas.microsoft.com/office/drawing/2014/main" id="{0725E993-C25D-6445-A879-0A4B1248BA19}"/>
              </a:ext>
            </a:extLst>
          </p:cNvPr>
          <p:cNvSpPr txBox="1"/>
          <p:nvPr/>
        </p:nvSpPr>
        <p:spPr>
          <a:xfrm>
            <a:off x="1" y="984917"/>
            <a:ext cx="12191999" cy="461665"/>
          </a:xfrm>
          <a:prstGeom prst="rect">
            <a:avLst/>
          </a:prstGeom>
          <a:noFill/>
          <a:ln>
            <a:noFill/>
          </a:ln>
          <a:effectLst/>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2400" b="1">
                <a:solidFill>
                  <a:schemeClr val="tx1">
                    <a:lumMod val="95000"/>
                    <a:lumOff val="5000"/>
                  </a:schemeClr>
                </a:solidFill>
              </a:defRPr>
            </a:lvl1pPr>
          </a:lstStyle>
          <a:p>
            <a:pPr defTabSz="914400">
              <a:defRPr/>
            </a:pPr>
            <a:r>
              <a:rPr lang="en-US" i="1" dirty="0">
                <a:solidFill>
                  <a:prstClr val="black">
                    <a:lumMod val="95000"/>
                    <a:lumOff val="5000"/>
                  </a:prstClr>
                </a:solidFill>
                <a:latin typeface="Arial" panose="020B0604020202020204" pitchFamily="34" charset="0"/>
                <a:cs typeface="Arial" panose="020B0604020202020204" pitchFamily="34" charset="0"/>
              </a:rPr>
              <a:t>Contracts, Accounting, Invoicing, Purchasing, Public Relations, and Compliance</a:t>
            </a:r>
          </a:p>
        </p:txBody>
      </p:sp>
      <p:sp>
        <p:nvSpPr>
          <p:cNvPr id="85" name="Rectangle 84">
            <a:extLst>
              <a:ext uri="{FF2B5EF4-FFF2-40B4-BE49-F238E27FC236}">
                <a16:creationId xmlns:a16="http://schemas.microsoft.com/office/drawing/2014/main" id="{99F26B31-528E-A94F-B294-219200BA3A00}"/>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cxnSp>
        <p:nvCxnSpPr>
          <p:cNvPr id="23" name="Straight Connector 22">
            <a:extLst>
              <a:ext uri="{FF2B5EF4-FFF2-40B4-BE49-F238E27FC236}">
                <a16:creationId xmlns:a16="http://schemas.microsoft.com/office/drawing/2014/main" id="{3F5EE66B-5EF0-1D4B-A2B1-82E69BBFD8EF}"/>
              </a:ext>
            </a:extLst>
          </p:cNvPr>
          <p:cNvCxnSpPr>
            <a:cxnSpLocks/>
          </p:cNvCxnSpPr>
          <p:nvPr/>
        </p:nvCxnSpPr>
        <p:spPr>
          <a:xfrm>
            <a:off x="5994985" y="2242505"/>
            <a:ext cx="0" cy="462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E180AF-6309-8940-9F1E-F254CEE832EC}"/>
              </a:ext>
            </a:extLst>
          </p:cNvPr>
          <p:cNvCxnSpPr>
            <a:cxnSpLocks/>
          </p:cNvCxnSpPr>
          <p:nvPr/>
        </p:nvCxnSpPr>
        <p:spPr>
          <a:xfrm>
            <a:off x="4755478" y="2705962"/>
            <a:ext cx="0" cy="4938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E6C6006-44FC-304A-85AA-364373C87EA0}"/>
              </a:ext>
            </a:extLst>
          </p:cNvPr>
          <p:cNvCxnSpPr>
            <a:cxnSpLocks/>
          </p:cNvCxnSpPr>
          <p:nvPr/>
        </p:nvCxnSpPr>
        <p:spPr>
          <a:xfrm>
            <a:off x="3095586" y="2717539"/>
            <a:ext cx="0" cy="482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D909C9-2326-B847-B4BC-DEF9D60F1CF4}"/>
              </a:ext>
            </a:extLst>
          </p:cNvPr>
          <p:cNvCxnSpPr>
            <a:cxnSpLocks/>
          </p:cNvCxnSpPr>
          <p:nvPr/>
        </p:nvCxnSpPr>
        <p:spPr>
          <a:xfrm>
            <a:off x="11281763" y="2705182"/>
            <a:ext cx="12356" cy="15660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45650E-8C9D-6745-91A0-EE88ECDB5CF6}"/>
              </a:ext>
            </a:extLst>
          </p:cNvPr>
          <p:cNvCxnSpPr>
            <a:cxnSpLocks/>
          </p:cNvCxnSpPr>
          <p:nvPr/>
        </p:nvCxnSpPr>
        <p:spPr>
          <a:xfrm>
            <a:off x="6863474" y="2699547"/>
            <a:ext cx="0" cy="8647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25ED981-D1AA-4348-A1B4-E6449E66C5D7}"/>
              </a:ext>
            </a:extLst>
          </p:cNvPr>
          <p:cNvSpPr txBox="1"/>
          <p:nvPr/>
        </p:nvSpPr>
        <p:spPr>
          <a:xfrm>
            <a:off x="4955938" y="1883562"/>
            <a:ext cx="2078094"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Saddleback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(Roxanne)</a:t>
            </a:r>
          </a:p>
        </p:txBody>
      </p:sp>
      <p:sp>
        <p:nvSpPr>
          <p:cNvPr id="29" name="TextBox 28">
            <a:extLst>
              <a:ext uri="{FF2B5EF4-FFF2-40B4-BE49-F238E27FC236}">
                <a16:creationId xmlns:a16="http://schemas.microsoft.com/office/drawing/2014/main" id="{E9C3830E-FE8D-4E4E-AB46-418460AB36FF}"/>
              </a:ext>
            </a:extLst>
          </p:cNvPr>
          <p:cNvSpPr txBox="1"/>
          <p:nvPr/>
        </p:nvSpPr>
        <p:spPr>
          <a:xfrm>
            <a:off x="2342613" y="2858651"/>
            <a:ext cx="1461389"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Accounting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r>
              <a:rPr lang="en-US" sz="1200" dirty="0">
                <a:solidFill>
                  <a:prstClr val="black">
                    <a:lumMod val="95000"/>
                    <a:lumOff val="5000"/>
                  </a:prstClr>
                </a:solidFill>
                <a:latin typeface="Calibri" panose="020F0502020204030204"/>
              </a:rPr>
              <a:t>Roxanne’s Staff</a:t>
            </a: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p>
        </p:txBody>
      </p:sp>
      <p:sp>
        <p:nvSpPr>
          <p:cNvPr id="30" name="TextBox 29">
            <a:extLst>
              <a:ext uri="{FF2B5EF4-FFF2-40B4-BE49-F238E27FC236}">
                <a16:creationId xmlns:a16="http://schemas.microsoft.com/office/drawing/2014/main" id="{1085FB35-2059-CA4C-B20D-E2278068BB98}"/>
              </a:ext>
            </a:extLst>
          </p:cNvPr>
          <p:cNvSpPr txBox="1"/>
          <p:nvPr/>
        </p:nvSpPr>
        <p:spPr>
          <a:xfrm>
            <a:off x="4034501" y="2846518"/>
            <a:ext cx="1441954"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Purchasing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(Gary/Maddie)</a:t>
            </a:r>
          </a:p>
        </p:txBody>
      </p:sp>
      <p:sp>
        <p:nvSpPr>
          <p:cNvPr id="31" name="TextBox 30">
            <a:extLst>
              <a:ext uri="{FF2B5EF4-FFF2-40B4-BE49-F238E27FC236}">
                <a16:creationId xmlns:a16="http://schemas.microsoft.com/office/drawing/2014/main" id="{CA811274-3204-4B49-9C4D-B42E75CF98B5}"/>
              </a:ext>
            </a:extLst>
          </p:cNvPr>
          <p:cNvSpPr txBox="1"/>
          <p:nvPr/>
        </p:nvSpPr>
        <p:spPr>
          <a:xfrm>
            <a:off x="6065980" y="2858651"/>
            <a:ext cx="1561635"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Compliance</a:t>
            </a:r>
          </a:p>
          <a:p>
            <a:pPr lvl="0" algn="ctr" defTabSz="914400"/>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r>
              <a:rPr lang="en-US" sz="1200" dirty="0">
                <a:solidFill>
                  <a:prstClr val="black">
                    <a:lumMod val="95000"/>
                    <a:lumOff val="5000"/>
                  </a:prstClr>
                </a:solidFill>
              </a:rPr>
              <a:t>Roxanne’s Staff</a:t>
            </a: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A59A5418-DF31-5D4A-9874-CC28ACF95E74}"/>
              </a:ext>
            </a:extLst>
          </p:cNvPr>
          <p:cNvSpPr txBox="1"/>
          <p:nvPr/>
        </p:nvSpPr>
        <p:spPr>
          <a:xfrm>
            <a:off x="565175" y="5697689"/>
            <a:ext cx="1594021" cy="276999"/>
          </a:xfrm>
          <a:prstGeom prst="rect">
            <a:avLst/>
          </a:prstGeom>
          <a:solidFill>
            <a:schemeClr val="accent2">
              <a:lumMod val="20000"/>
              <a:lumOff val="8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 CAL HUB Schools</a:t>
            </a:r>
          </a:p>
        </p:txBody>
      </p:sp>
      <p:sp>
        <p:nvSpPr>
          <p:cNvPr id="33" name="TextBox 32">
            <a:extLst>
              <a:ext uri="{FF2B5EF4-FFF2-40B4-BE49-F238E27FC236}">
                <a16:creationId xmlns:a16="http://schemas.microsoft.com/office/drawing/2014/main" id="{AE8986BA-6A57-AE4C-9C70-E7C75B55077C}"/>
              </a:ext>
            </a:extLst>
          </p:cNvPr>
          <p:cNvSpPr txBox="1"/>
          <p:nvPr/>
        </p:nvSpPr>
        <p:spPr>
          <a:xfrm>
            <a:off x="565175" y="5197993"/>
            <a:ext cx="1594021" cy="276999"/>
          </a:xfrm>
          <a:prstGeom prst="rect">
            <a:avLst/>
          </a:prstGeom>
          <a:solidFill>
            <a:schemeClr val="accent4">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CCBC</a:t>
            </a:r>
          </a:p>
        </p:txBody>
      </p:sp>
      <p:sp>
        <p:nvSpPr>
          <p:cNvPr id="36" name="TextBox 35">
            <a:extLst>
              <a:ext uri="{FF2B5EF4-FFF2-40B4-BE49-F238E27FC236}">
                <a16:creationId xmlns:a16="http://schemas.microsoft.com/office/drawing/2014/main" id="{76766D69-A0D9-1D40-9164-9E184981E68A}"/>
              </a:ext>
            </a:extLst>
          </p:cNvPr>
          <p:cNvSpPr txBox="1"/>
          <p:nvPr/>
        </p:nvSpPr>
        <p:spPr>
          <a:xfrm>
            <a:off x="556539" y="4698297"/>
            <a:ext cx="1594021" cy="276999"/>
          </a:xfrm>
          <a:prstGeom prst="rect">
            <a:avLst/>
          </a:prstGeom>
          <a:solidFill>
            <a:schemeClr val="accent1">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SJCC Evergreen</a:t>
            </a:r>
          </a:p>
        </p:txBody>
      </p:sp>
      <p:sp>
        <p:nvSpPr>
          <p:cNvPr id="41" name="TextBox 40">
            <a:extLst>
              <a:ext uri="{FF2B5EF4-FFF2-40B4-BE49-F238E27FC236}">
                <a16:creationId xmlns:a16="http://schemas.microsoft.com/office/drawing/2014/main" id="{79196673-0CC2-1C4F-92D4-3732FD47513A}"/>
              </a:ext>
            </a:extLst>
          </p:cNvPr>
          <p:cNvSpPr txBox="1"/>
          <p:nvPr/>
        </p:nvSpPr>
        <p:spPr>
          <a:xfrm>
            <a:off x="556541" y="4164513"/>
            <a:ext cx="1594021" cy="276999"/>
          </a:xfrm>
          <a:prstGeom prst="rect">
            <a:avLst/>
          </a:prstGeom>
          <a:solidFill>
            <a:schemeClr val="accent6">
              <a:lumMod val="60000"/>
              <a:lumOff val="4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Growth Sector</a:t>
            </a:r>
          </a:p>
        </p:txBody>
      </p:sp>
      <p:sp>
        <p:nvSpPr>
          <p:cNvPr id="42" name="TextBox 41">
            <a:extLst>
              <a:ext uri="{FF2B5EF4-FFF2-40B4-BE49-F238E27FC236}">
                <a16:creationId xmlns:a16="http://schemas.microsoft.com/office/drawing/2014/main" id="{C90DDC72-C641-9441-800F-D64AD6725C43}"/>
              </a:ext>
            </a:extLst>
          </p:cNvPr>
          <p:cNvSpPr txBox="1"/>
          <p:nvPr/>
        </p:nvSpPr>
        <p:spPr>
          <a:xfrm>
            <a:off x="565175" y="3641293"/>
            <a:ext cx="1594021" cy="276999"/>
          </a:xfrm>
          <a:prstGeom prst="rect">
            <a:avLst/>
          </a:prstGeom>
          <a:solidFill>
            <a:srgbClr val="8AECEE"/>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External Evaluator</a:t>
            </a:r>
          </a:p>
        </p:txBody>
      </p:sp>
      <p:cxnSp>
        <p:nvCxnSpPr>
          <p:cNvPr id="45" name="Straight Connector 44">
            <a:extLst>
              <a:ext uri="{FF2B5EF4-FFF2-40B4-BE49-F238E27FC236}">
                <a16:creationId xmlns:a16="http://schemas.microsoft.com/office/drawing/2014/main" id="{ECD4261D-43AB-814F-A3F9-4826048DE371}"/>
              </a:ext>
            </a:extLst>
          </p:cNvPr>
          <p:cNvCxnSpPr>
            <a:cxnSpLocks/>
          </p:cNvCxnSpPr>
          <p:nvPr/>
        </p:nvCxnSpPr>
        <p:spPr>
          <a:xfrm>
            <a:off x="897880" y="2709620"/>
            <a:ext cx="10396240" cy="172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A836146-611A-7649-AAA2-B2E8CE8F2554}"/>
              </a:ext>
            </a:extLst>
          </p:cNvPr>
          <p:cNvCxnSpPr>
            <a:cxnSpLocks/>
          </p:cNvCxnSpPr>
          <p:nvPr/>
        </p:nvCxnSpPr>
        <p:spPr>
          <a:xfrm flipV="1">
            <a:off x="289474" y="3426301"/>
            <a:ext cx="0" cy="242527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FDBF92B-8417-8A4D-AD55-F9DF409E163B}"/>
              </a:ext>
            </a:extLst>
          </p:cNvPr>
          <p:cNvCxnSpPr>
            <a:cxnSpLocks/>
          </p:cNvCxnSpPr>
          <p:nvPr/>
        </p:nvCxnSpPr>
        <p:spPr>
          <a:xfrm>
            <a:off x="902696" y="2722062"/>
            <a:ext cx="0" cy="1483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3588A2A-2CBF-0347-B1FC-96C169C7A24B}"/>
              </a:ext>
            </a:extLst>
          </p:cNvPr>
          <p:cNvCxnSpPr>
            <a:cxnSpLocks/>
          </p:cNvCxnSpPr>
          <p:nvPr/>
        </p:nvCxnSpPr>
        <p:spPr>
          <a:xfrm flipH="1">
            <a:off x="311241" y="3795181"/>
            <a:ext cx="23073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477A7AB-2A17-B047-A0E1-1FEDC722451F}"/>
              </a:ext>
            </a:extLst>
          </p:cNvPr>
          <p:cNvCxnSpPr>
            <a:cxnSpLocks/>
          </p:cNvCxnSpPr>
          <p:nvPr/>
        </p:nvCxnSpPr>
        <p:spPr>
          <a:xfrm flipH="1">
            <a:off x="308559" y="4343029"/>
            <a:ext cx="23073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D1C8E43-B98F-B84D-B046-E456E5575DCB}"/>
              </a:ext>
            </a:extLst>
          </p:cNvPr>
          <p:cNvCxnSpPr>
            <a:cxnSpLocks/>
          </p:cNvCxnSpPr>
          <p:nvPr/>
        </p:nvCxnSpPr>
        <p:spPr>
          <a:xfrm flipH="1">
            <a:off x="307642" y="4862996"/>
            <a:ext cx="23073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8D305E9-D4B8-5A40-96F4-6D2C320DBE68}"/>
              </a:ext>
            </a:extLst>
          </p:cNvPr>
          <p:cNvCxnSpPr>
            <a:cxnSpLocks/>
          </p:cNvCxnSpPr>
          <p:nvPr/>
        </p:nvCxnSpPr>
        <p:spPr>
          <a:xfrm flipH="1">
            <a:off x="307642" y="5385543"/>
            <a:ext cx="23073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361A55D-B8FC-5A48-9238-FEEBD1658D83}"/>
              </a:ext>
            </a:extLst>
          </p:cNvPr>
          <p:cNvCxnSpPr>
            <a:cxnSpLocks/>
          </p:cNvCxnSpPr>
          <p:nvPr/>
        </p:nvCxnSpPr>
        <p:spPr>
          <a:xfrm flipH="1">
            <a:off x="298708" y="5851577"/>
            <a:ext cx="23073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679F911-C47C-3A41-8686-676B3FEF7792}"/>
              </a:ext>
            </a:extLst>
          </p:cNvPr>
          <p:cNvCxnSpPr>
            <a:cxnSpLocks/>
          </p:cNvCxnSpPr>
          <p:nvPr/>
        </p:nvCxnSpPr>
        <p:spPr>
          <a:xfrm flipH="1">
            <a:off x="9084413" y="2717539"/>
            <a:ext cx="1" cy="145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000A01-CA79-FA4F-8745-340D081A23CE}"/>
              </a:ext>
            </a:extLst>
          </p:cNvPr>
          <p:cNvSpPr txBox="1"/>
          <p:nvPr/>
        </p:nvSpPr>
        <p:spPr>
          <a:xfrm>
            <a:off x="8206899" y="2858651"/>
            <a:ext cx="1870357" cy="830997"/>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Web 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NON Programmatic Content and 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(Manny)</a:t>
            </a:r>
          </a:p>
        </p:txBody>
      </p:sp>
      <p:sp>
        <p:nvSpPr>
          <p:cNvPr id="60" name="TextBox 59">
            <a:extLst>
              <a:ext uri="{FF2B5EF4-FFF2-40B4-BE49-F238E27FC236}">
                <a16:creationId xmlns:a16="http://schemas.microsoft.com/office/drawing/2014/main" id="{09075E08-A0C8-BA46-86FC-842C4F5946FA}"/>
              </a:ext>
            </a:extLst>
          </p:cNvPr>
          <p:cNvSpPr txBox="1"/>
          <p:nvPr/>
        </p:nvSpPr>
        <p:spPr>
          <a:xfrm>
            <a:off x="8532954" y="3846277"/>
            <a:ext cx="1241067" cy="646331"/>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Web site technical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(SC IT)</a:t>
            </a:r>
          </a:p>
        </p:txBody>
      </p:sp>
      <p:sp>
        <p:nvSpPr>
          <p:cNvPr id="62" name="TextBox 61">
            <a:extLst>
              <a:ext uri="{FF2B5EF4-FFF2-40B4-BE49-F238E27FC236}">
                <a16:creationId xmlns:a16="http://schemas.microsoft.com/office/drawing/2014/main" id="{B2AC37B8-0E7A-104B-9BF7-78623AA9C8DB}"/>
              </a:ext>
            </a:extLst>
          </p:cNvPr>
          <p:cNvSpPr txBox="1"/>
          <p:nvPr/>
        </p:nvSpPr>
        <p:spPr>
          <a:xfrm>
            <a:off x="10520006" y="2847409"/>
            <a:ext cx="1497074" cy="830997"/>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Social Media Content and Function</a:t>
            </a:r>
          </a:p>
          <a:p>
            <a:pPr lvl="0" defTabSz="914400"/>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r>
              <a:rPr lang="en-US" sz="1200" dirty="0">
                <a:solidFill>
                  <a:prstClr val="black">
                    <a:lumMod val="95000"/>
                    <a:lumOff val="5000"/>
                  </a:prstClr>
                </a:solidFill>
              </a:rPr>
              <a:t>Roxanne’s Staff</a:t>
            </a: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p>
        </p:txBody>
      </p:sp>
      <p:sp>
        <p:nvSpPr>
          <p:cNvPr id="63" name="TextBox 62">
            <a:extLst>
              <a:ext uri="{FF2B5EF4-FFF2-40B4-BE49-F238E27FC236}">
                <a16:creationId xmlns:a16="http://schemas.microsoft.com/office/drawing/2014/main" id="{1830C095-0461-8441-AA05-4D8F6C617643}"/>
              </a:ext>
            </a:extLst>
          </p:cNvPr>
          <p:cNvSpPr txBox="1"/>
          <p:nvPr/>
        </p:nvSpPr>
        <p:spPr>
          <a:xfrm>
            <a:off x="10673586" y="3811926"/>
            <a:ext cx="1241067" cy="646331"/>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Social  Media  technical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(Maddie)</a:t>
            </a:r>
          </a:p>
        </p:txBody>
      </p:sp>
      <p:sp>
        <p:nvSpPr>
          <p:cNvPr id="64" name="TextBox 63">
            <a:extLst>
              <a:ext uri="{FF2B5EF4-FFF2-40B4-BE49-F238E27FC236}">
                <a16:creationId xmlns:a16="http://schemas.microsoft.com/office/drawing/2014/main" id="{A0855284-9C6D-B142-9A36-ADB75DED0630}"/>
              </a:ext>
            </a:extLst>
          </p:cNvPr>
          <p:cNvSpPr txBox="1"/>
          <p:nvPr/>
        </p:nvSpPr>
        <p:spPr>
          <a:xfrm>
            <a:off x="6327761" y="3512021"/>
            <a:ext cx="1038072" cy="461665"/>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Data Management</a:t>
            </a:r>
          </a:p>
        </p:txBody>
      </p:sp>
      <p:sp>
        <p:nvSpPr>
          <p:cNvPr id="65" name="TextBox 64">
            <a:extLst>
              <a:ext uri="{FF2B5EF4-FFF2-40B4-BE49-F238E27FC236}">
                <a16:creationId xmlns:a16="http://schemas.microsoft.com/office/drawing/2014/main" id="{86934A7E-4403-114C-AB99-2D8D0C1CECB4}"/>
              </a:ext>
            </a:extLst>
          </p:cNvPr>
          <p:cNvSpPr txBox="1"/>
          <p:nvPr/>
        </p:nvSpPr>
        <p:spPr>
          <a:xfrm>
            <a:off x="169317" y="2874070"/>
            <a:ext cx="1712560" cy="646331"/>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Contracts and Contract Invoicing</a:t>
            </a:r>
          </a:p>
          <a:p>
            <a:pPr lvl="0" algn="ctr" defTabSz="914400"/>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(Gary/</a:t>
            </a:r>
            <a:r>
              <a:rPr lang="en-US" sz="1200" dirty="0">
                <a:solidFill>
                  <a:prstClr val="black">
                    <a:lumMod val="95000"/>
                    <a:lumOff val="5000"/>
                  </a:prstClr>
                </a:solidFill>
              </a:rPr>
              <a:t> Roxanne’s Staff</a:t>
            </a:r>
            <a:r>
              <a:rPr kumimoji="0" lang="en-US" sz="1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517045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490451D-5CB4-3B43-999A-CFC8BFCAF36B}"/>
              </a:ext>
            </a:extLst>
          </p:cNvPr>
          <p:cNvSpPr/>
          <p:nvPr/>
        </p:nvSpPr>
        <p:spPr>
          <a:xfrm>
            <a:off x="-107898" y="485779"/>
            <a:ext cx="12192000" cy="1009499"/>
          </a:xfrm>
          <a:prstGeom prst="rect">
            <a:avLst/>
          </a:prstGeom>
        </p:spPr>
        <p:txBody>
          <a:bodyPr wrap="square" lIns="121912" tIns="60956" rIns="121912" bIns="60956">
            <a:spAutoFit/>
          </a:bodyPr>
          <a:lstStyle/>
          <a:p>
            <a:pPr algn="ctr" defTabSz="609555">
              <a:lnSpc>
                <a:spcPct val="90000"/>
              </a:lnSpc>
              <a:spcBef>
                <a:spcPts val="1000"/>
              </a:spcBef>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Management Structure </a:t>
            </a:r>
            <a:br>
              <a:rPr lang="en-US" sz="3200" b="1" dirty="0">
                <a:solidFill>
                  <a:prstClr val="black"/>
                </a:solidFill>
                <a:effectLst>
                  <a:outerShdw blurRad="50800" dist="38100" dir="5400000" algn="t" rotWithShape="0">
                    <a:prstClr val="black">
                      <a:alpha val="40000"/>
                    </a:prstClr>
                  </a:outerShdw>
                </a:effectLst>
                <a:latin typeface="Arial"/>
                <a:cs typeface="Arial"/>
              </a:rPr>
            </a:br>
            <a:r>
              <a:rPr lang="en-US" sz="3200" b="1" dirty="0">
                <a:solidFill>
                  <a:prstClr val="black"/>
                </a:solidFill>
                <a:effectLst>
                  <a:outerShdw blurRad="50800" dist="38100" dir="5400000" algn="t" rotWithShape="0">
                    <a:prstClr val="black">
                      <a:alpha val="40000"/>
                    </a:prstClr>
                  </a:outerShdw>
                </a:effectLst>
                <a:latin typeface="Arial"/>
                <a:cs typeface="Arial"/>
              </a:rPr>
              <a:t>(Collaborative Award)</a:t>
            </a:r>
          </a:p>
        </p:txBody>
      </p:sp>
      <p:sp>
        <p:nvSpPr>
          <p:cNvPr id="52" name="TextBox 51">
            <a:extLst>
              <a:ext uri="{FF2B5EF4-FFF2-40B4-BE49-F238E27FC236}">
                <a16:creationId xmlns:a16="http://schemas.microsoft.com/office/drawing/2014/main" id="{0725E993-C25D-6445-A879-0A4B1248BA19}"/>
              </a:ext>
            </a:extLst>
          </p:cNvPr>
          <p:cNvSpPr txBox="1"/>
          <p:nvPr/>
        </p:nvSpPr>
        <p:spPr>
          <a:xfrm>
            <a:off x="23614" y="1446450"/>
            <a:ext cx="12149389" cy="461665"/>
          </a:xfrm>
          <a:prstGeom prst="rect">
            <a:avLst/>
          </a:prstGeom>
          <a:noFill/>
          <a:ln>
            <a:noFill/>
          </a:ln>
          <a:effectLst/>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2400" b="1">
                <a:solidFill>
                  <a:schemeClr val="tx1">
                    <a:lumMod val="95000"/>
                    <a:lumOff val="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Contracts, Accounting, Invoicing, Purchasing, Public Relations, and Compliance</a:t>
            </a:r>
          </a:p>
        </p:txBody>
      </p:sp>
      <p:sp>
        <p:nvSpPr>
          <p:cNvPr id="85" name="Rectangle 84">
            <a:extLst>
              <a:ext uri="{FF2B5EF4-FFF2-40B4-BE49-F238E27FC236}">
                <a16:creationId xmlns:a16="http://schemas.microsoft.com/office/drawing/2014/main" id="{99F26B31-528E-A94F-B294-219200BA3A00}"/>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5" name="Group 4">
            <a:extLst>
              <a:ext uri="{FF2B5EF4-FFF2-40B4-BE49-F238E27FC236}">
                <a16:creationId xmlns:a16="http://schemas.microsoft.com/office/drawing/2014/main" id="{E2B89891-AC40-774E-8D47-61A2593793DC}"/>
              </a:ext>
            </a:extLst>
          </p:cNvPr>
          <p:cNvGrpSpPr/>
          <p:nvPr/>
        </p:nvGrpSpPr>
        <p:grpSpPr>
          <a:xfrm>
            <a:off x="424141" y="2222116"/>
            <a:ext cx="11359443" cy="2630753"/>
            <a:chOff x="338647" y="1294895"/>
            <a:chExt cx="11359443" cy="2630753"/>
          </a:xfrm>
        </p:grpSpPr>
        <p:cxnSp>
          <p:nvCxnSpPr>
            <p:cNvPr id="37" name="Straight Connector 36">
              <a:extLst>
                <a:ext uri="{FF2B5EF4-FFF2-40B4-BE49-F238E27FC236}">
                  <a16:creationId xmlns:a16="http://schemas.microsoft.com/office/drawing/2014/main" id="{F8D48CF0-64B5-5048-9F38-E33CE4BA8C7B}"/>
                </a:ext>
              </a:extLst>
            </p:cNvPr>
            <p:cNvCxnSpPr>
              <a:cxnSpLocks/>
            </p:cNvCxnSpPr>
            <p:nvPr/>
          </p:nvCxnSpPr>
          <p:spPr>
            <a:xfrm>
              <a:off x="10960134" y="2947302"/>
              <a:ext cx="0" cy="4938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A519F7C-CBB2-9C4B-9A75-BD8FE9297864}"/>
                </a:ext>
              </a:extLst>
            </p:cNvPr>
            <p:cNvCxnSpPr>
              <a:cxnSpLocks/>
            </p:cNvCxnSpPr>
            <p:nvPr/>
          </p:nvCxnSpPr>
          <p:spPr>
            <a:xfrm>
              <a:off x="8792293" y="2961190"/>
              <a:ext cx="0" cy="4938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BCA562F-66C4-7846-9D24-267E8A2A954B}"/>
                </a:ext>
              </a:extLst>
            </p:cNvPr>
            <p:cNvCxnSpPr>
              <a:cxnSpLocks/>
            </p:cNvCxnSpPr>
            <p:nvPr/>
          </p:nvCxnSpPr>
          <p:spPr>
            <a:xfrm>
              <a:off x="6015804" y="2494185"/>
              <a:ext cx="0" cy="462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F8F917B-749B-5E43-8085-18C834526521}"/>
                </a:ext>
              </a:extLst>
            </p:cNvPr>
            <p:cNvCxnSpPr>
              <a:cxnSpLocks/>
            </p:cNvCxnSpPr>
            <p:nvPr/>
          </p:nvCxnSpPr>
          <p:spPr>
            <a:xfrm>
              <a:off x="6015804" y="1653838"/>
              <a:ext cx="0" cy="462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3F2E0D5-673D-724B-91B0-63CFC42EAB5E}"/>
                </a:ext>
              </a:extLst>
            </p:cNvPr>
            <p:cNvCxnSpPr>
              <a:cxnSpLocks/>
            </p:cNvCxnSpPr>
            <p:nvPr/>
          </p:nvCxnSpPr>
          <p:spPr>
            <a:xfrm>
              <a:off x="4924808" y="2963837"/>
              <a:ext cx="0" cy="4938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B6FD0D5-02A8-AA49-B1A9-ADA21F10EBF0}"/>
                </a:ext>
              </a:extLst>
            </p:cNvPr>
            <p:cNvCxnSpPr>
              <a:cxnSpLocks/>
            </p:cNvCxnSpPr>
            <p:nvPr/>
          </p:nvCxnSpPr>
          <p:spPr>
            <a:xfrm>
              <a:off x="3264916" y="2964781"/>
              <a:ext cx="0" cy="482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50B3913-15F6-8A4A-AF0A-A92C52336BDE}"/>
                </a:ext>
              </a:extLst>
            </p:cNvPr>
            <p:cNvCxnSpPr>
              <a:cxnSpLocks/>
            </p:cNvCxnSpPr>
            <p:nvPr/>
          </p:nvCxnSpPr>
          <p:spPr>
            <a:xfrm flipH="1">
              <a:off x="6793633" y="2957422"/>
              <a:ext cx="16676" cy="6207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23A668B-1EF3-5644-B3DF-21B92DE67743}"/>
                </a:ext>
              </a:extLst>
            </p:cNvPr>
            <p:cNvSpPr txBox="1"/>
            <p:nvPr/>
          </p:nvSpPr>
          <p:spPr>
            <a:xfrm>
              <a:off x="4976757" y="1294895"/>
              <a:ext cx="2078094" cy="461665"/>
            </a:xfrm>
            <a:prstGeom prst="rect">
              <a:avLst/>
            </a:prstGeom>
            <a:solidFill>
              <a:srgbClr val="C5B783"/>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University of Colorado Boulder</a:t>
              </a:r>
            </a:p>
          </p:txBody>
        </p:sp>
        <p:sp>
          <p:nvSpPr>
            <p:cNvPr id="58" name="TextBox 57">
              <a:extLst>
                <a:ext uri="{FF2B5EF4-FFF2-40B4-BE49-F238E27FC236}">
                  <a16:creationId xmlns:a16="http://schemas.microsoft.com/office/drawing/2014/main" id="{DC2E9742-F2D2-B346-A0B9-70FEC763E62A}"/>
                </a:ext>
              </a:extLst>
            </p:cNvPr>
            <p:cNvSpPr txBox="1"/>
            <p:nvPr/>
          </p:nvSpPr>
          <p:spPr>
            <a:xfrm>
              <a:off x="2511943" y="3105893"/>
              <a:ext cx="1461389" cy="461665"/>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95000"/>
                      <a:lumOff val="5000"/>
                    </a:prstClr>
                  </a:solidFill>
                  <a:effectLst/>
                  <a:uLnTx/>
                  <a:uFillTx/>
                  <a:latin typeface="Calibri" panose="020F0502020204030204"/>
                </a:defRPr>
              </a:lvl1pPr>
            </a:lstStyle>
            <a:p>
              <a:r>
                <a:rPr lang="en-US" dirty="0"/>
                <a:t>Accounting</a:t>
              </a:r>
            </a:p>
            <a:p>
              <a:r>
                <a:rPr lang="en-US" dirty="0"/>
                <a:t>(Linda Rose)</a:t>
              </a:r>
            </a:p>
          </p:txBody>
        </p:sp>
        <p:sp>
          <p:nvSpPr>
            <p:cNvPr id="59" name="TextBox 58">
              <a:extLst>
                <a:ext uri="{FF2B5EF4-FFF2-40B4-BE49-F238E27FC236}">
                  <a16:creationId xmlns:a16="http://schemas.microsoft.com/office/drawing/2014/main" id="{B72F5582-207C-1045-9BE0-72BDD59A9980}"/>
                </a:ext>
              </a:extLst>
            </p:cNvPr>
            <p:cNvSpPr txBox="1"/>
            <p:nvPr/>
          </p:nvSpPr>
          <p:spPr>
            <a:xfrm>
              <a:off x="4203831" y="3093760"/>
              <a:ext cx="1441954" cy="461665"/>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95000"/>
                      <a:lumOff val="5000"/>
                    </a:prstClr>
                  </a:solidFill>
                  <a:effectLst/>
                  <a:uLnTx/>
                  <a:uFillTx/>
                  <a:latin typeface="Calibri" panose="020F0502020204030204"/>
                </a:defRPr>
              </a:lvl1pPr>
            </a:lstStyle>
            <a:p>
              <a:r>
                <a:rPr lang="en-US" dirty="0"/>
                <a:t>Purchasing</a:t>
              </a:r>
            </a:p>
            <a:p>
              <a:r>
                <a:rPr lang="en-US" dirty="0"/>
                <a:t>(Janet Yowell)</a:t>
              </a:r>
            </a:p>
          </p:txBody>
        </p:sp>
        <p:sp>
          <p:nvSpPr>
            <p:cNvPr id="61" name="TextBox 60">
              <a:extLst>
                <a:ext uri="{FF2B5EF4-FFF2-40B4-BE49-F238E27FC236}">
                  <a16:creationId xmlns:a16="http://schemas.microsoft.com/office/drawing/2014/main" id="{BEDB7F14-A61F-7144-862A-0C6F80921993}"/>
                </a:ext>
              </a:extLst>
            </p:cNvPr>
            <p:cNvSpPr txBox="1"/>
            <p:nvPr/>
          </p:nvSpPr>
          <p:spPr>
            <a:xfrm>
              <a:off x="6012815" y="3105893"/>
              <a:ext cx="1561635" cy="461665"/>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95000"/>
                      <a:lumOff val="5000"/>
                    </a:prstClr>
                  </a:solidFill>
                  <a:effectLst/>
                  <a:uLnTx/>
                  <a:uFillTx/>
                  <a:latin typeface="Calibri" panose="020F0502020204030204"/>
                </a:defRPr>
              </a:lvl1pPr>
            </a:lstStyle>
            <a:p>
              <a:r>
                <a:rPr lang="en-US" dirty="0"/>
                <a:t>Compliance</a:t>
              </a:r>
            </a:p>
            <a:p>
              <a:r>
                <a:rPr lang="en-US" dirty="0"/>
                <a:t>(Janet Yowell)</a:t>
              </a:r>
            </a:p>
          </p:txBody>
        </p:sp>
        <p:cxnSp>
          <p:nvCxnSpPr>
            <p:cNvPr id="70" name="Straight Connector 69">
              <a:extLst>
                <a:ext uri="{FF2B5EF4-FFF2-40B4-BE49-F238E27FC236}">
                  <a16:creationId xmlns:a16="http://schemas.microsoft.com/office/drawing/2014/main" id="{C2331594-7CFF-9B4E-AE3F-B1417A564E04}"/>
                </a:ext>
              </a:extLst>
            </p:cNvPr>
            <p:cNvCxnSpPr>
              <a:cxnSpLocks/>
            </p:cNvCxnSpPr>
            <p:nvPr/>
          </p:nvCxnSpPr>
          <p:spPr>
            <a:xfrm flipV="1">
              <a:off x="1072026" y="2956862"/>
              <a:ext cx="9888108" cy="6975"/>
            </a:xfrm>
            <a:prstGeom prst="line">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cxnSp>
        <p:cxnSp>
          <p:nvCxnSpPr>
            <p:cNvPr id="72" name="Straight Connector 71">
              <a:extLst>
                <a:ext uri="{FF2B5EF4-FFF2-40B4-BE49-F238E27FC236}">
                  <a16:creationId xmlns:a16="http://schemas.microsoft.com/office/drawing/2014/main" id="{7AFB530A-3AE4-8345-93BA-A3B76BAC565A}"/>
                </a:ext>
              </a:extLst>
            </p:cNvPr>
            <p:cNvCxnSpPr>
              <a:cxnSpLocks/>
            </p:cNvCxnSpPr>
            <p:nvPr/>
          </p:nvCxnSpPr>
          <p:spPr>
            <a:xfrm>
              <a:off x="1088652" y="2960991"/>
              <a:ext cx="0" cy="1483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F2C72CF-EBCB-0144-A234-2C32779BFF8E}"/>
                </a:ext>
              </a:extLst>
            </p:cNvPr>
            <p:cNvSpPr txBox="1"/>
            <p:nvPr/>
          </p:nvSpPr>
          <p:spPr>
            <a:xfrm>
              <a:off x="7887909" y="3105893"/>
              <a:ext cx="1870357" cy="646331"/>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95000"/>
                      <a:lumOff val="5000"/>
                    </a:prstClr>
                  </a:solidFill>
                  <a:effectLst/>
                  <a:uLnTx/>
                  <a:uFillTx/>
                  <a:latin typeface="Calibri" panose="020F0502020204030204"/>
                </a:defRPr>
              </a:lvl1pPr>
            </a:lstStyle>
            <a:p>
              <a:r>
                <a:rPr lang="en-US" dirty="0"/>
                <a:t>NON Programmatic Content and Function</a:t>
              </a:r>
            </a:p>
            <a:p>
              <a:r>
                <a:rPr lang="en-US" dirty="0"/>
                <a:t>(Janet Yowell)</a:t>
              </a:r>
            </a:p>
          </p:txBody>
        </p:sp>
        <p:sp>
          <p:nvSpPr>
            <p:cNvPr id="81" name="TextBox 80">
              <a:extLst>
                <a:ext uri="{FF2B5EF4-FFF2-40B4-BE49-F238E27FC236}">
                  <a16:creationId xmlns:a16="http://schemas.microsoft.com/office/drawing/2014/main" id="{7AF36C6E-EE1A-0143-9CEA-3D986AF8A18A}"/>
                </a:ext>
              </a:extLst>
            </p:cNvPr>
            <p:cNvSpPr txBox="1"/>
            <p:nvPr/>
          </p:nvSpPr>
          <p:spPr>
            <a:xfrm>
              <a:off x="10201016" y="3094651"/>
              <a:ext cx="1497074" cy="830997"/>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95000"/>
                      <a:lumOff val="5000"/>
                    </a:prstClr>
                  </a:solidFill>
                  <a:effectLst/>
                  <a:uLnTx/>
                  <a:uFillTx/>
                  <a:latin typeface="Calibri" panose="020F0502020204030204"/>
                </a:defRPr>
              </a:lvl1pPr>
            </a:lstStyle>
            <a:p>
              <a:r>
                <a:rPr lang="en-US" dirty="0"/>
                <a:t>Social Media Content and Function</a:t>
              </a:r>
            </a:p>
            <a:p>
              <a:r>
                <a:rPr lang="en-US" dirty="0"/>
                <a:t>(Roxanne’s Staff)</a:t>
              </a:r>
            </a:p>
          </p:txBody>
        </p:sp>
        <p:sp>
          <p:nvSpPr>
            <p:cNvPr id="84" name="TextBox 83">
              <a:extLst>
                <a:ext uri="{FF2B5EF4-FFF2-40B4-BE49-F238E27FC236}">
                  <a16:creationId xmlns:a16="http://schemas.microsoft.com/office/drawing/2014/main" id="{C5DF4FBF-DBF9-E648-BCFA-B09D2E0A0D40}"/>
                </a:ext>
              </a:extLst>
            </p:cNvPr>
            <p:cNvSpPr txBox="1"/>
            <p:nvPr/>
          </p:nvSpPr>
          <p:spPr>
            <a:xfrm>
              <a:off x="338647" y="3121312"/>
              <a:ext cx="1712560" cy="646331"/>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95000"/>
                      <a:lumOff val="5000"/>
                    </a:prstClr>
                  </a:solidFill>
                  <a:effectLst/>
                  <a:uLnTx/>
                  <a:uFillTx/>
                  <a:latin typeface="Calibri" panose="020F0502020204030204"/>
                </a:defRPr>
              </a:lvl1pPr>
            </a:lstStyle>
            <a:p>
              <a:r>
                <a:rPr lang="en-US" dirty="0"/>
                <a:t>Contracts and Contract Invoicing</a:t>
              </a:r>
            </a:p>
            <a:p>
              <a:r>
                <a:rPr lang="en-US" dirty="0"/>
                <a:t> (Rory Korpela)</a:t>
              </a:r>
            </a:p>
          </p:txBody>
        </p:sp>
        <p:sp>
          <p:nvSpPr>
            <p:cNvPr id="34" name="TextBox 33">
              <a:extLst>
                <a:ext uri="{FF2B5EF4-FFF2-40B4-BE49-F238E27FC236}">
                  <a16:creationId xmlns:a16="http://schemas.microsoft.com/office/drawing/2014/main" id="{08544F40-AA2A-A84C-B6A7-BE35CA5F517B}"/>
                </a:ext>
              </a:extLst>
            </p:cNvPr>
            <p:cNvSpPr txBox="1"/>
            <p:nvPr/>
          </p:nvSpPr>
          <p:spPr>
            <a:xfrm>
              <a:off x="4976757" y="2071410"/>
              <a:ext cx="2078094" cy="461665"/>
            </a:xfrm>
            <a:prstGeom prst="rect">
              <a:avLst/>
            </a:prstGeom>
            <a:solidFill>
              <a:schemeClr val="bg2"/>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95000"/>
                      <a:lumOff val="5000"/>
                    </a:prstClr>
                  </a:solidFill>
                  <a:effectLst/>
                  <a:uLnTx/>
                  <a:uFillTx/>
                  <a:latin typeface="Calibri" panose="020F0502020204030204"/>
                </a:defRPr>
              </a:lvl1pPr>
            </a:lstStyle>
            <a:p>
              <a:r>
                <a:rPr lang="en-US" dirty="0"/>
                <a:t>Fiscal Oversight</a:t>
              </a:r>
              <a:br>
                <a:rPr lang="en-US" dirty="0"/>
              </a:br>
              <a:r>
                <a:rPr lang="en-US" dirty="0"/>
                <a:t>(Janet Yowell)</a:t>
              </a:r>
            </a:p>
          </p:txBody>
        </p:sp>
      </p:grpSp>
    </p:spTree>
    <p:extLst>
      <p:ext uri="{BB962C8B-B14F-4D97-AF65-F5344CB8AC3E}">
        <p14:creationId xmlns:p14="http://schemas.microsoft.com/office/powerpoint/2010/main" val="1372853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6BF4C2CA-6D1C-7B4E-A0CC-DF8F86423E62}"/>
              </a:ext>
            </a:extLst>
          </p:cNvPr>
          <p:cNvPicPr>
            <a:picLocks noChangeAspect="1"/>
          </p:cNvPicPr>
          <p:nvPr/>
        </p:nvPicPr>
        <p:blipFill>
          <a:blip r:embed="rId3"/>
          <a:stretch>
            <a:fillRect/>
          </a:stretch>
        </p:blipFill>
        <p:spPr>
          <a:xfrm>
            <a:off x="1279007" y="886721"/>
            <a:ext cx="9633986" cy="5938621"/>
          </a:xfrm>
          <a:prstGeom prst="rect">
            <a:avLst/>
          </a:prstGeom>
        </p:spPr>
      </p:pic>
      <p:sp>
        <p:nvSpPr>
          <p:cNvPr id="3" name="Rectangle 2"/>
          <p:cNvSpPr/>
          <p:nvPr/>
        </p:nvSpPr>
        <p:spPr>
          <a:xfrm>
            <a:off x="0" y="67075"/>
            <a:ext cx="12192000" cy="898699"/>
          </a:xfrm>
          <a:prstGeom prst="rect">
            <a:avLst/>
          </a:prstGeom>
        </p:spPr>
        <p:txBody>
          <a:bodyPr wrap="square" lIns="121912" tIns="60956" rIns="121912" bIns="60956">
            <a:spAutoFit/>
          </a:bodyPr>
          <a:lstStyle/>
          <a:p>
            <a:pPr algn="ctr" defTabSz="609555">
              <a:lnSpc>
                <a:spcPct val="90000"/>
              </a:lnSpc>
              <a:spcBef>
                <a:spcPts val="1000"/>
              </a:spcBef>
              <a:defRPr/>
            </a:pPr>
            <a:r>
              <a:rPr lang="en-US" sz="3200" b="1" dirty="0">
                <a:solidFill>
                  <a:prstClr val="black"/>
                </a:solidFill>
                <a:effectLst>
                  <a:outerShdw blurRad="50800" dist="38100" dir="5400000" algn="t" rotWithShape="0">
                    <a:prstClr val="black">
                      <a:alpha val="40000"/>
                    </a:prstClr>
                  </a:outerShdw>
                </a:effectLst>
                <a:latin typeface="Arial"/>
                <a:cs typeface="Arial"/>
              </a:rPr>
              <a:t>High-Level View of NSF INCLUDES STEM Core Budget</a:t>
            </a:r>
            <a:br>
              <a:rPr lang="en-US" sz="3200" b="1" dirty="0">
                <a:solidFill>
                  <a:prstClr val="black"/>
                </a:solidFill>
                <a:effectLst>
                  <a:outerShdw blurRad="50800" dist="38100" dir="5400000" algn="t" rotWithShape="0">
                    <a:prstClr val="black">
                      <a:alpha val="40000"/>
                    </a:prstClr>
                  </a:outerShdw>
                </a:effectLst>
                <a:latin typeface="Arial"/>
                <a:cs typeface="Arial"/>
              </a:rPr>
            </a:br>
            <a:r>
              <a:rPr lang="en-US" sz="2400" b="1" dirty="0">
                <a:solidFill>
                  <a:prstClr val="black"/>
                </a:solidFill>
                <a:effectLst>
                  <a:outerShdw blurRad="50800" dist="38100" dir="5400000" algn="t" rotWithShape="0">
                    <a:prstClr val="black">
                      <a:alpha val="40000"/>
                    </a:prstClr>
                  </a:outerShdw>
                </a:effectLst>
                <a:latin typeface="Arial"/>
                <a:cs typeface="Arial"/>
              </a:rPr>
              <a:t>Saddleback College</a:t>
            </a:r>
            <a:endParaRPr lang="en-US" sz="3200" b="1" dirty="0">
              <a:solidFill>
                <a:prstClr val="black"/>
              </a:solidFill>
              <a:effectLst>
                <a:outerShdw blurRad="50800" dist="38100" dir="5400000" algn="t" rotWithShape="0">
                  <a:prstClr val="black">
                    <a:alpha val="40000"/>
                  </a:prstClr>
                </a:outerShdw>
              </a:effectLst>
              <a:latin typeface="Arial"/>
              <a:cs typeface="Arial"/>
            </a:endParaRPr>
          </a:p>
        </p:txBody>
      </p:sp>
      <p:sp>
        <p:nvSpPr>
          <p:cNvPr id="4" name="Rectangle 3">
            <a:extLst>
              <a:ext uri="{FF2B5EF4-FFF2-40B4-BE49-F238E27FC236}">
                <a16:creationId xmlns:a16="http://schemas.microsoft.com/office/drawing/2014/main" id="{F6ACBCC4-C154-494A-9A54-57F8E333FF42}"/>
              </a:ext>
            </a:extLst>
          </p:cNvPr>
          <p:cNvSpPr/>
          <p:nvPr/>
        </p:nvSpPr>
        <p:spPr>
          <a:xfrm>
            <a:off x="11716211" y="6488668"/>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8" name="Rectangle 7">
            <a:extLst>
              <a:ext uri="{FF2B5EF4-FFF2-40B4-BE49-F238E27FC236}">
                <a16:creationId xmlns:a16="http://schemas.microsoft.com/office/drawing/2014/main" id="{EBB07F21-B955-5344-8E44-C5AA48FDABD1}"/>
              </a:ext>
            </a:extLst>
          </p:cNvPr>
          <p:cNvSpPr/>
          <p:nvPr/>
        </p:nvSpPr>
        <p:spPr>
          <a:xfrm>
            <a:off x="333170" y="1138888"/>
            <a:ext cx="2253181" cy="707886"/>
          </a:xfrm>
          <a:prstGeom prst="rect">
            <a:avLst/>
          </a:prstGeom>
          <a:ln>
            <a:solidFill>
              <a:schemeClr val="tx1"/>
            </a:solidFill>
          </a:ln>
        </p:spPr>
        <p:txBody>
          <a:bodyPr wrap="none">
            <a:spAutoFit/>
          </a:bodyPr>
          <a:lstStyle/>
          <a:p>
            <a:pPr algn="ctr"/>
            <a:r>
              <a:rPr lang="en-US" altLang="en-US" sz="2000" dirty="0">
                <a:latin typeface="Arial" panose="020B0604020202020204" pitchFamily="34" charset="0"/>
                <a:ea typeface="Avenir Roman" panose="02000503020000020003" pitchFamily="2" charset="0"/>
                <a:cs typeface="Arial" panose="020B0604020202020204" pitchFamily="34" charset="0"/>
              </a:rPr>
              <a:t>SC Total Budget =</a:t>
            </a:r>
          </a:p>
          <a:p>
            <a:pPr algn="ctr"/>
            <a:r>
              <a:rPr lang="en-US" sz="2000" dirty="0">
                <a:latin typeface="Arial" panose="020B0604020202020204" pitchFamily="34" charset="0"/>
                <a:cs typeface="Arial" panose="020B0604020202020204" pitchFamily="34" charset="0"/>
              </a:rPr>
              <a:t>$ 8,819,760</a:t>
            </a:r>
            <a:endParaRPr lang="en-US" dirty="0"/>
          </a:p>
        </p:txBody>
      </p:sp>
    </p:spTree>
    <p:extLst>
      <p:ext uri="{BB962C8B-B14F-4D97-AF65-F5344CB8AC3E}">
        <p14:creationId xmlns:p14="http://schemas.microsoft.com/office/powerpoint/2010/main" val="25679071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0" y="768626"/>
            <a:ext cx="12192000" cy="615545"/>
          </a:xfrm>
          <a:prstGeom prst="rect">
            <a:avLst/>
          </a:prstGeom>
        </p:spPr>
        <p:txBody>
          <a:bodyPr wrap="square" lIns="121912" tIns="60956" rIns="121912" bIns="60956">
            <a:spAutoFit/>
          </a:bodyPr>
          <a:lstStyle/>
          <a:p>
            <a:pPr lvl="0" algn="ctr" defTabSz="609555">
              <a:defRPr/>
            </a:pPr>
            <a:r>
              <a:rPr lang="en-US" sz="3200" b="1" dirty="0">
                <a:solidFill>
                  <a:srgbClr val="B30838"/>
                </a:solidFill>
                <a:effectLst>
                  <a:outerShdw blurRad="50800" dist="38100" dir="5400000" algn="t" rotWithShape="0">
                    <a:prstClr val="black">
                      <a:alpha val="40000"/>
                    </a:prstClr>
                  </a:outerShdw>
                </a:effectLst>
                <a:latin typeface="Arial"/>
                <a:cs typeface="Arial"/>
              </a:rPr>
              <a:t>CONCLUSION OF SESSION 1</a:t>
            </a:r>
          </a:p>
        </p:txBody>
      </p:sp>
      <p:sp>
        <p:nvSpPr>
          <p:cNvPr id="4" name="Rectangle 3">
            <a:extLst>
              <a:ext uri="{FF2B5EF4-FFF2-40B4-BE49-F238E27FC236}">
                <a16:creationId xmlns:a16="http://schemas.microsoft.com/office/drawing/2014/main" id="{F6ACBCC4-C154-494A-9A54-57F8E333FF42}"/>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Tree>
    <p:extLst>
      <p:ext uri="{BB962C8B-B14F-4D97-AF65-F5344CB8AC3E}">
        <p14:creationId xmlns:p14="http://schemas.microsoft.com/office/powerpoint/2010/main" val="34730851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393379"/>
            <a:ext cx="12192000" cy="1107988"/>
          </a:xfrm>
          <a:prstGeom prst="rect">
            <a:avLst/>
          </a:prstGeom>
        </p:spPr>
        <p:txBody>
          <a:bodyPr wrap="square" lIns="121912" tIns="60956" rIns="121912" bIns="60956">
            <a:spAutoFit/>
          </a:bodyPr>
          <a:lstStyle/>
          <a:p>
            <a:pPr algn="ctr" defTabSz="609555">
              <a:defRPr/>
            </a:pPr>
            <a:r>
              <a:rPr lang="en-US" sz="3200" b="1" dirty="0">
                <a:solidFill>
                  <a:srgbClr val="B30838"/>
                </a:solidFill>
                <a:effectLst>
                  <a:outerShdw blurRad="50800" dist="38100" dir="5400000" algn="t" rotWithShape="0">
                    <a:prstClr val="black">
                      <a:alpha val="40000"/>
                    </a:prstClr>
                  </a:outerShdw>
                </a:effectLst>
                <a:latin typeface="Arial"/>
                <a:cs typeface="Arial"/>
              </a:rPr>
              <a:t>SESSION 2</a:t>
            </a:r>
          </a:p>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Metrics, and Evaluation</a:t>
            </a:r>
          </a:p>
        </p:txBody>
      </p:sp>
      <p:sp>
        <p:nvSpPr>
          <p:cNvPr id="5" name="Rectangle 4">
            <a:extLst>
              <a:ext uri="{FF2B5EF4-FFF2-40B4-BE49-F238E27FC236}">
                <a16:creationId xmlns:a16="http://schemas.microsoft.com/office/drawing/2014/main" id="{853C5521-1093-0C4B-B4D2-A9542ED22C07}"/>
              </a:ext>
            </a:extLst>
          </p:cNvPr>
          <p:cNvSpPr/>
          <p:nvPr/>
        </p:nvSpPr>
        <p:spPr>
          <a:xfrm>
            <a:off x="11807686" y="6488668"/>
            <a:ext cx="331304" cy="307777"/>
          </a:xfrm>
          <a:prstGeom prst="rect">
            <a:avLst/>
          </a:prstGeom>
        </p:spPr>
        <p:txBody>
          <a:bodyPr wrap="square">
            <a:spAutoFit/>
          </a:bodyPr>
          <a:lstStyle/>
          <a:p>
            <a:r>
              <a:rPr lang="en-US" sz="14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400" dirty="0"/>
          </a:p>
        </p:txBody>
      </p:sp>
      <p:pic>
        <p:nvPicPr>
          <p:cNvPr id="14" name="Picture 13" descr="A picture containing indoor, man, table, small&#10;&#10;Description automatically generated">
            <a:extLst>
              <a:ext uri="{FF2B5EF4-FFF2-40B4-BE49-F238E27FC236}">
                <a16:creationId xmlns:a16="http://schemas.microsoft.com/office/drawing/2014/main" id="{CAEB0250-276E-C448-B9D6-097877065BD6}"/>
              </a:ext>
            </a:extLst>
          </p:cNvPr>
          <p:cNvPicPr>
            <a:picLocks noChangeAspect="1"/>
          </p:cNvPicPr>
          <p:nvPr/>
        </p:nvPicPr>
        <p:blipFill rotWithShape="1">
          <a:blip r:embed="rId3">
            <a:extLst>
              <a:ext uri="{28A0092B-C50C-407E-A947-70E740481C1C}">
                <a14:useLocalDpi xmlns:a14="http://schemas.microsoft.com/office/drawing/2010/main"/>
              </a:ext>
            </a:extLst>
          </a:blip>
          <a:srcRect l="16733"/>
          <a:stretch/>
        </p:blipFill>
        <p:spPr>
          <a:xfrm rot="5400000">
            <a:off x="3581668" y="1757405"/>
            <a:ext cx="5028664" cy="4741638"/>
          </a:xfrm>
          <a:prstGeom prst="rect">
            <a:avLst/>
          </a:prstGeom>
        </p:spPr>
      </p:pic>
    </p:spTree>
    <p:extLst>
      <p:ext uri="{BB962C8B-B14F-4D97-AF65-F5344CB8AC3E}">
        <p14:creationId xmlns:p14="http://schemas.microsoft.com/office/powerpoint/2010/main" val="35476852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493BC1-3CEB-A149-9ECE-57404721F30D}"/>
              </a:ext>
            </a:extLst>
          </p:cNvPr>
          <p:cNvSpPr/>
          <p:nvPr/>
        </p:nvSpPr>
        <p:spPr>
          <a:xfrm>
            <a:off x="901147" y="1343364"/>
            <a:ext cx="10628244" cy="1569660"/>
          </a:xfrm>
          <a:prstGeom prst="rect">
            <a:avLst/>
          </a:prstGeom>
        </p:spPr>
        <p:txBody>
          <a:bodyPr wrap="square">
            <a:spAutoFit/>
          </a:bodyPr>
          <a:lstStyle/>
          <a:p>
            <a:r>
              <a:rPr lang="en-US" sz="2400" dirty="0">
                <a:solidFill>
                  <a:srgbClr val="B30838"/>
                </a:solidFill>
                <a:latin typeface="Arial" panose="020B0604020202020204" pitchFamily="34" charset="0"/>
                <a:cs typeface="Arial" panose="020B0604020202020204" pitchFamily="34" charset="0"/>
              </a:rPr>
              <a:t>Major goals </a:t>
            </a:r>
            <a:r>
              <a:rPr lang="en-US" sz="2400" dirty="0">
                <a:latin typeface="Arial" panose="020B0604020202020204" pitchFamily="34" charset="0"/>
                <a:cs typeface="Arial" panose="020B0604020202020204" pitchFamily="34" charset="0"/>
              </a:rPr>
              <a:t>of the Alliance are </a:t>
            </a:r>
            <a:r>
              <a:rPr lang="en-US" sz="2400" i="1" dirty="0">
                <a:latin typeface="Arial" panose="020B0604020202020204" pitchFamily="34" charset="0"/>
                <a:cs typeface="Arial" panose="020B0604020202020204" pitchFamily="34" charset="0"/>
              </a:rPr>
              <a:t>to improve practice related to providing access to STEM education and employment </a:t>
            </a:r>
            <a:r>
              <a:rPr lang="en-US" sz="2400" dirty="0">
                <a:latin typeface="Arial" panose="020B0604020202020204" pitchFamily="34" charset="0"/>
                <a:cs typeface="Arial" panose="020B0604020202020204" pitchFamily="34" charset="0"/>
              </a:rPr>
              <a:t>for thousands of underprepared community college students through a networked improvement community approach</a:t>
            </a:r>
            <a:r>
              <a:rPr lang="en-US" sz="2000" dirty="0">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6C48C741-C8AF-054A-8960-2B2997A27AD1}"/>
              </a:ext>
            </a:extLst>
          </p:cNvPr>
          <p:cNvSpPr/>
          <p:nvPr/>
        </p:nvSpPr>
        <p:spPr>
          <a:xfrm>
            <a:off x="0" y="419703"/>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8" name="Rectangle 7">
            <a:extLst>
              <a:ext uri="{FF2B5EF4-FFF2-40B4-BE49-F238E27FC236}">
                <a16:creationId xmlns:a16="http://schemas.microsoft.com/office/drawing/2014/main" id="{30EDFBED-2CAA-AB42-A845-5A7500DB7B66}"/>
              </a:ext>
            </a:extLst>
          </p:cNvPr>
          <p:cNvSpPr/>
          <p:nvPr/>
        </p:nvSpPr>
        <p:spPr>
          <a:xfrm>
            <a:off x="901148" y="2952124"/>
            <a:ext cx="4240263"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I)     Research and Evaluation</a:t>
            </a:r>
          </a:p>
        </p:txBody>
      </p:sp>
      <p:sp>
        <p:nvSpPr>
          <p:cNvPr id="9" name="Rectangle 8">
            <a:extLst>
              <a:ext uri="{FF2B5EF4-FFF2-40B4-BE49-F238E27FC236}">
                <a16:creationId xmlns:a16="http://schemas.microsoft.com/office/drawing/2014/main" id="{6348D084-59EC-B14F-9DC6-694BA32BBE55}"/>
              </a:ext>
            </a:extLst>
          </p:cNvPr>
          <p:cNvSpPr/>
          <p:nvPr/>
        </p:nvSpPr>
        <p:spPr>
          <a:xfrm>
            <a:off x="901148" y="3565016"/>
            <a:ext cx="5724939"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II)    Alliance Coordination</a:t>
            </a:r>
          </a:p>
        </p:txBody>
      </p:sp>
      <p:sp>
        <p:nvSpPr>
          <p:cNvPr id="10" name="Rectangle 9">
            <a:extLst>
              <a:ext uri="{FF2B5EF4-FFF2-40B4-BE49-F238E27FC236}">
                <a16:creationId xmlns:a16="http://schemas.microsoft.com/office/drawing/2014/main" id="{E0CE0015-CD6B-DF4E-9AB5-6044F025B5E9}"/>
              </a:ext>
            </a:extLst>
          </p:cNvPr>
          <p:cNvSpPr/>
          <p:nvPr/>
        </p:nvSpPr>
        <p:spPr>
          <a:xfrm>
            <a:off x="901147" y="4177908"/>
            <a:ext cx="6652592"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III)   Alliance Communication</a:t>
            </a:r>
          </a:p>
        </p:txBody>
      </p:sp>
      <p:sp>
        <p:nvSpPr>
          <p:cNvPr id="11" name="Rectangle 10">
            <a:extLst>
              <a:ext uri="{FF2B5EF4-FFF2-40B4-BE49-F238E27FC236}">
                <a16:creationId xmlns:a16="http://schemas.microsoft.com/office/drawing/2014/main" id="{894BBC04-E692-0F4B-BCD5-DE54C1743D73}"/>
              </a:ext>
            </a:extLst>
          </p:cNvPr>
          <p:cNvSpPr/>
          <p:nvPr/>
        </p:nvSpPr>
        <p:spPr>
          <a:xfrm>
            <a:off x="901147" y="4790800"/>
            <a:ext cx="5936975"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IV)  STEM Core Implementation</a:t>
            </a:r>
          </a:p>
        </p:txBody>
      </p:sp>
      <p:sp>
        <p:nvSpPr>
          <p:cNvPr id="12" name="Rectangle 11">
            <a:extLst>
              <a:ext uri="{FF2B5EF4-FFF2-40B4-BE49-F238E27FC236}">
                <a16:creationId xmlns:a16="http://schemas.microsoft.com/office/drawing/2014/main" id="{37DF6F24-DF8D-E24B-85F4-FB683433EBDE}"/>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Tree>
    <p:extLst>
      <p:ext uri="{BB962C8B-B14F-4D97-AF65-F5344CB8AC3E}">
        <p14:creationId xmlns:p14="http://schemas.microsoft.com/office/powerpoint/2010/main" val="8780297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51005" y="0"/>
            <a:ext cx="12233364" cy="615545"/>
          </a:xfrm>
          <a:prstGeom prst="rect">
            <a:avLst/>
          </a:prstGeom>
        </p:spPr>
        <p:txBody>
          <a:bodyPr wrap="square" lIns="121912" tIns="60956" rIns="121912" bIns="60956">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Alliance Overview</a:t>
            </a:r>
          </a:p>
        </p:txBody>
      </p:sp>
      <p:sp>
        <p:nvSpPr>
          <p:cNvPr id="22" name="Rectangle 21">
            <a:extLst>
              <a:ext uri="{FF2B5EF4-FFF2-40B4-BE49-F238E27FC236}">
                <a16:creationId xmlns:a16="http://schemas.microsoft.com/office/drawing/2014/main" id="{262F79CB-CAE3-1C46-B4F9-9E361FE1DF3E}"/>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9" name="Group 8">
            <a:extLst>
              <a:ext uri="{FF2B5EF4-FFF2-40B4-BE49-F238E27FC236}">
                <a16:creationId xmlns:a16="http://schemas.microsoft.com/office/drawing/2014/main" id="{301D6CD3-AD26-E743-80DC-F7F14EAEB46F}"/>
              </a:ext>
            </a:extLst>
          </p:cNvPr>
          <p:cNvGrpSpPr/>
          <p:nvPr/>
        </p:nvGrpSpPr>
        <p:grpSpPr>
          <a:xfrm>
            <a:off x="468088" y="935105"/>
            <a:ext cx="11183978" cy="998505"/>
            <a:chOff x="402772" y="891561"/>
            <a:chExt cx="11183978" cy="998505"/>
          </a:xfrm>
        </p:grpSpPr>
        <p:sp>
          <p:nvSpPr>
            <p:cNvPr id="10" name="Rectangle 9">
              <a:extLst>
                <a:ext uri="{FF2B5EF4-FFF2-40B4-BE49-F238E27FC236}">
                  <a16:creationId xmlns:a16="http://schemas.microsoft.com/office/drawing/2014/main" id="{69D8F432-6E7F-1C4F-AE15-FB1E9A85EB38}"/>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E8504223-4654-E844-AA87-F1A44A877C9B}"/>
                </a:ext>
              </a:extLst>
            </p:cNvPr>
            <p:cNvSpPr/>
            <p:nvPr/>
          </p:nvSpPr>
          <p:spPr>
            <a:xfrm>
              <a:off x="454913" y="935967"/>
              <a:ext cx="11131837" cy="954099"/>
            </a:xfrm>
            <a:prstGeom prst="rect">
              <a:avLst/>
            </a:prstGeom>
            <a:noFill/>
            <a:ln>
              <a:noFill/>
            </a:ln>
          </p:spPr>
          <p:txBody>
            <a:bodyPr wrap="square" lIns="121912" tIns="60956" rIns="121912" bIns="60956">
              <a:spAutoFit/>
            </a:bodyPr>
            <a:lstStyle/>
            <a:p>
              <a:pPr algn="ctr" defTabSz="609555"/>
              <a:r>
                <a:rPr lang="en-US" sz="1800" dirty="0">
                  <a:solidFill>
                    <a:schemeClr val="accent4">
                      <a:lumMod val="10000"/>
                    </a:schemeClr>
                  </a:solidFill>
                  <a:latin typeface="Helvetica" pitchFamily="2" charset="0"/>
                </a:rPr>
                <a:t>The </a:t>
              </a:r>
              <a:r>
                <a:rPr lang="en-US" sz="1800" b="1" dirty="0">
                  <a:solidFill>
                    <a:schemeClr val="accent4">
                      <a:lumMod val="10000"/>
                    </a:schemeClr>
                  </a:solidFill>
                  <a:latin typeface="Helvetica" pitchFamily="2" charset="0"/>
                </a:rPr>
                <a:t>goals</a:t>
              </a:r>
              <a:r>
                <a:rPr lang="en-US" sz="1800" dirty="0">
                  <a:solidFill>
                    <a:schemeClr val="accent4">
                      <a:lumMod val="10000"/>
                    </a:schemeClr>
                  </a:solidFill>
                  <a:latin typeface="Helvetica" pitchFamily="2" charset="0"/>
                </a:rPr>
                <a:t> of this NSF INCLUDES Alliance are to</a:t>
              </a:r>
              <a:r>
                <a:rPr lang="en-US" sz="1800" dirty="0">
                  <a:solidFill>
                    <a:schemeClr val="accent6">
                      <a:lumMod val="90000"/>
                      <a:lumOff val="10000"/>
                    </a:schemeClr>
                  </a:solidFill>
                  <a:latin typeface="Helvetica" pitchFamily="2" charset="0"/>
                </a:rPr>
                <a:t> </a:t>
              </a:r>
              <a:r>
                <a:rPr lang="en-US" sz="1800" dirty="0">
                  <a:solidFill>
                    <a:schemeClr val="accent4">
                      <a:lumMod val="10000"/>
                    </a:schemeClr>
                  </a:solidFill>
                  <a:latin typeface="Helvetica" pitchFamily="2" charset="0"/>
                </a:rPr>
                <a:t>improve practice related to </a:t>
              </a:r>
              <a:r>
                <a:rPr lang="en-US" sz="1800" b="1" i="1" dirty="0">
                  <a:solidFill>
                    <a:srgbClr val="B30838"/>
                  </a:solidFill>
                  <a:latin typeface="Helvetica" pitchFamily="2" charset="0"/>
                </a:rPr>
                <a:t>providing access to STEM education </a:t>
              </a:r>
              <a:r>
                <a:rPr lang="en-US" sz="1800" dirty="0">
                  <a:solidFill>
                    <a:schemeClr val="accent4">
                      <a:lumMod val="10000"/>
                    </a:schemeClr>
                  </a:solidFill>
                  <a:latin typeface="Helvetica" pitchFamily="2" charset="0"/>
                </a:rPr>
                <a:t>and </a:t>
              </a:r>
              <a:r>
                <a:rPr lang="en-US" sz="1800" b="1" i="1" dirty="0">
                  <a:solidFill>
                    <a:srgbClr val="B30838"/>
                  </a:solidFill>
                  <a:latin typeface="Helvetica" pitchFamily="2" charset="0"/>
                </a:rPr>
                <a:t>employment for thousands of underprepared community college</a:t>
              </a:r>
              <a:r>
                <a:rPr lang="en-US" sz="1800" dirty="0">
                  <a:solidFill>
                    <a:schemeClr val="accent4">
                      <a:lumMod val="10000"/>
                    </a:schemeClr>
                  </a:solidFill>
                  <a:latin typeface="Helvetica" pitchFamily="2" charset="0"/>
                </a:rPr>
                <a:t> students through a networked improvement community approach.</a:t>
              </a:r>
              <a:endParaRPr lang="en-US" sz="1800" i="1" dirty="0">
                <a:solidFill>
                  <a:schemeClr val="accent4">
                    <a:lumMod val="10000"/>
                  </a:schemeClr>
                </a:solidFill>
                <a:latin typeface="Helvetica" pitchFamily="2" charset="0"/>
              </a:endParaRPr>
            </a:p>
          </p:txBody>
        </p:sp>
      </p:grpSp>
    </p:spTree>
    <p:extLst>
      <p:ext uri="{BB962C8B-B14F-4D97-AF65-F5344CB8AC3E}">
        <p14:creationId xmlns:p14="http://schemas.microsoft.com/office/powerpoint/2010/main" val="168309609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DF6F24-DF8D-E24B-85F4-FB683433EBDE}"/>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2" name="Group 1">
            <a:extLst>
              <a:ext uri="{FF2B5EF4-FFF2-40B4-BE49-F238E27FC236}">
                <a16:creationId xmlns:a16="http://schemas.microsoft.com/office/drawing/2014/main" id="{CB3A10D2-F786-E94E-8E97-BCB13E1510B5}"/>
              </a:ext>
            </a:extLst>
          </p:cNvPr>
          <p:cNvGrpSpPr/>
          <p:nvPr/>
        </p:nvGrpSpPr>
        <p:grpSpPr>
          <a:xfrm>
            <a:off x="657043" y="2062091"/>
            <a:ext cx="11534957" cy="1815882"/>
            <a:chOff x="657043" y="2062091"/>
            <a:chExt cx="11534957" cy="1815882"/>
          </a:xfrm>
        </p:grpSpPr>
        <p:sp>
          <p:nvSpPr>
            <p:cNvPr id="13" name="Rectangle 12">
              <a:extLst>
                <a:ext uri="{FF2B5EF4-FFF2-40B4-BE49-F238E27FC236}">
                  <a16:creationId xmlns:a16="http://schemas.microsoft.com/office/drawing/2014/main" id="{D507A04A-7A04-7B41-A80F-A656AEEB2135}"/>
                </a:ext>
              </a:extLst>
            </p:cNvPr>
            <p:cNvSpPr/>
            <p:nvPr/>
          </p:nvSpPr>
          <p:spPr>
            <a:xfrm>
              <a:off x="657043" y="2062091"/>
              <a:ext cx="11534957" cy="1815882"/>
            </a:xfrm>
            <a:prstGeom prst="rect">
              <a:avLst/>
            </a:prstGeom>
          </p:spPr>
          <p:txBody>
            <a:bodyPr wrap="square">
              <a:spAutoFit/>
            </a:bodyPr>
            <a:lstStyle/>
            <a:p>
              <a:pPr>
                <a:spcAft>
                  <a:spcPts val="0"/>
                </a:spcAft>
              </a:pPr>
              <a:endParaRPr lang="en-US" sz="2000" dirty="0"/>
            </a:p>
            <a:p>
              <a:pPr lvl="2"/>
              <a:r>
                <a:rPr lang="en-US" sz="2000" dirty="0"/>
                <a:t> </a:t>
              </a:r>
              <a:r>
                <a:rPr lang="en-US" sz="2000" dirty="0">
                  <a:latin typeface="Arial" panose="020B0604020202020204" pitchFamily="34" charset="0"/>
                  <a:cs typeface="Arial" panose="020B0604020202020204" pitchFamily="34" charset="0"/>
                </a:rPr>
                <a:t>or          </a:t>
              </a:r>
              <a:r>
                <a:rPr lang="en-US" sz="2400" dirty="0">
                  <a:latin typeface="Arial" panose="020B0604020202020204" pitchFamily="34" charset="0"/>
                  <a:cs typeface="Arial" panose="020B0604020202020204" pitchFamily="34" charset="0"/>
                </a:rPr>
                <a:t>=  done and will continue doing</a:t>
              </a:r>
              <a:endParaRPr lang="en-US" sz="2000" dirty="0">
                <a:latin typeface="Arial" panose="020B0604020202020204" pitchFamily="34" charset="0"/>
                <a:cs typeface="Arial" panose="020B0604020202020204" pitchFamily="34" charset="0"/>
              </a:endParaRPr>
            </a:p>
            <a:p>
              <a:pPr>
                <a:spcAft>
                  <a:spcPts val="0"/>
                </a:spcAft>
              </a:pP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or          </a:t>
              </a:r>
              <a:r>
                <a:rPr lang="en-US" sz="2400" dirty="0">
                  <a:latin typeface="Arial" panose="020B0604020202020204" pitchFamily="34" charset="0"/>
                  <a:cs typeface="Arial" panose="020B0604020202020204" pitchFamily="34" charset="0"/>
                </a:rPr>
                <a:t>=  not completed yet, </a:t>
              </a:r>
              <a:r>
                <a:rPr lang="en-US" sz="2400" b="1" i="1" dirty="0">
                  <a:latin typeface="Arial" panose="020B0604020202020204" pitchFamily="34" charset="0"/>
                  <a:cs typeface="Arial" panose="020B0604020202020204" pitchFamily="34" charset="0"/>
                </a:rPr>
                <a:t>but expect to complete</a:t>
              </a:r>
              <a:r>
                <a:rPr lang="en-US" sz="2400" dirty="0">
                  <a:latin typeface="Arial" panose="020B0604020202020204" pitchFamily="34" charset="0"/>
                  <a:cs typeface="Arial" panose="020B0604020202020204" pitchFamily="34" charset="0"/>
                </a:rPr>
                <a:t> in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NSF INCUDES Alliance timeframe</a:t>
              </a:r>
              <a:endParaRPr lang="en-US" sz="2000" dirty="0">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F3392B8-39F9-1443-B1DB-19E834E051C9}"/>
                </a:ext>
              </a:extLst>
            </p:cNvPr>
            <p:cNvSpPr/>
            <p:nvPr/>
          </p:nvSpPr>
          <p:spPr>
            <a:xfrm>
              <a:off x="2043698" y="2292924"/>
              <a:ext cx="404278" cy="769441"/>
            </a:xfrm>
            <a:prstGeom prst="rect">
              <a:avLst/>
            </a:prstGeom>
          </p:spPr>
          <p:txBody>
            <a:bodyPr wrap="none">
              <a:spAutoFit/>
            </a:bodyPr>
            <a:lstStyle/>
            <a:p>
              <a:r>
                <a:rPr lang="en-US" sz="4400" dirty="0">
                  <a:solidFill>
                    <a:srgbClr val="00B050"/>
                  </a:solidFill>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BF3E3AA-4517-F044-9430-278F1B71012D}"/>
                </a:ext>
              </a:extLst>
            </p:cNvPr>
            <p:cNvSpPr/>
            <p:nvPr/>
          </p:nvSpPr>
          <p:spPr>
            <a:xfrm>
              <a:off x="2055762" y="2986857"/>
              <a:ext cx="404278" cy="769441"/>
            </a:xfrm>
            <a:prstGeom prst="rect">
              <a:avLst/>
            </a:prstGeom>
          </p:spPr>
          <p:txBody>
            <a:bodyPr wrap="none">
              <a:spAutoFit/>
            </a:bodyPr>
            <a:lstStyle/>
            <a:p>
              <a:r>
                <a:rPr lang="en-US" sz="4400" dirty="0">
                  <a:solidFill>
                    <a:srgbClr val="FF0000"/>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3F7ADD5-7DBF-1549-9720-DF1DEE09145E}"/>
                </a:ext>
              </a:extLst>
            </p:cNvPr>
            <p:cNvPicPr>
              <a:picLocks noChangeAspect="1"/>
            </p:cNvPicPr>
            <p:nvPr/>
          </p:nvPicPr>
          <p:blipFill>
            <a:blip r:embed="rId3"/>
            <a:stretch>
              <a:fillRect/>
            </a:stretch>
          </p:blipFill>
          <p:spPr>
            <a:xfrm>
              <a:off x="922116" y="2204437"/>
              <a:ext cx="784829" cy="661719"/>
            </a:xfrm>
            <a:prstGeom prst="rect">
              <a:avLst/>
            </a:prstGeom>
          </p:spPr>
        </p:pic>
        <p:pic>
          <p:nvPicPr>
            <p:cNvPr id="3" name="Picture 2">
              <a:extLst>
                <a:ext uri="{FF2B5EF4-FFF2-40B4-BE49-F238E27FC236}">
                  <a16:creationId xmlns:a16="http://schemas.microsoft.com/office/drawing/2014/main" id="{6D07796A-BD98-3C45-9ABC-54EE71C23BE1}"/>
                </a:ext>
              </a:extLst>
            </p:cNvPr>
            <p:cNvPicPr>
              <a:picLocks noChangeAspect="1"/>
            </p:cNvPicPr>
            <p:nvPr/>
          </p:nvPicPr>
          <p:blipFill>
            <a:blip r:embed="rId4"/>
            <a:stretch>
              <a:fillRect/>
            </a:stretch>
          </p:blipFill>
          <p:spPr>
            <a:xfrm>
              <a:off x="788288" y="3172497"/>
              <a:ext cx="1052487" cy="583801"/>
            </a:xfrm>
            <a:prstGeom prst="rect">
              <a:avLst/>
            </a:prstGeom>
          </p:spPr>
        </p:pic>
      </p:grpSp>
      <p:sp>
        <p:nvSpPr>
          <p:cNvPr id="10" name="Rectangle 9">
            <a:extLst>
              <a:ext uri="{FF2B5EF4-FFF2-40B4-BE49-F238E27FC236}">
                <a16:creationId xmlns:a16="http://schemas.microsoft.com/office/drawing/2014/main" id="{EBECEA55-0928-FA4A-83A3-2242C722A0F3}"/>
              </a:ext>
            </a:extLst>
          </p:cNvPr>
          <p:cNvSpPr/>
          <p:nvPr/>
        </p:nvSpPr>
        <p:spPr>
          <a:xfrm>
            <a:off x="0" y="419703"/>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4" name="TextBox 3">
            <a:extLst>
              <a:ext uri="{FF2B5EF4-FFF2-40B4-BE49-F238E27FC236}">
                <a16:creationId xmlns:a16="http://schemas.microsoft.com/office/drawing/2014/main" id="{A5BD042E-A702-2643-91EB-C56B22EBED34}"/>
              </a:ext>
            </a:extLst>
          </p:cNvPr>
          <p:cNvSpPr txBox="1"/>
          <p:nvPr/>
        </p:nvSpPr>
        <p:spPr>
          <a:xfrm>
            <a:off x="922116" y="1521069"/>
            <a:ext cx="7355610" cy="75405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Slides and Handout Annotation Legend:</a:t>
            </a:r>
          </a:p>
          <a:p>
            <a:endParaRPr lang="en-US" dirty="0"/>
          </a:p>
        </p:txBody>
      </p:sp>
    </p:spTree>
    <p:extLst>
      <p:ext uri="{BB962C8B-B14F-4D97-AF65-F5344CB8AC3E}">
        <p14:creationId xmlns:p14="http://schemas.microsoft.com/office/powerpoint/2010/main" val="20978948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DF6F24-DF8D-E24B-85F4-FB683433EBDE}"/>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2" name="Group 1">
            <a:extLst>
              <a:ext uri="{FF2B5EF4-FFF2-40B4-BE49-F238E27FC236}">
                <a16:creationId xmlns:a16="http://schemas.microsoft.com/office/drawing/2014/main" id="{CB3A10D2-F786-E94E-8E97-BCB13E1510B5}"/>
              </a:ext>
            </a:extLst>
          </p:cNvPr>
          <p:cNvGrpSpPr/>
          <p:nvPr/>
        </p:nvGrpSpPr>
        <p:grpSpPr>
          <a:xfrm>
            <a:off x="657043" y="2062091"/>
            <a:ext cx="11534957" cy="1815882"/>
            <a:chOff x="657043" y="2062091"/>
            <a:chExt cx="11534957" cy="1815882"/>
          </a:xfrm>
        </p:grpSpPr>
        <p:sp>
          <p:nvSpPr>
            <p:cNvPr id="13" name="Rectangle 12">
              <a:extLst>
                <a:ext uri="{FF2B5EF4-FFF2-40B4-BE49-F238E27FC236}">
                  <a16:creationId xmlns:a16="http://schemas.microsoft.com/office/drawing/2014/main" id="{D507A04A-7A04-7B41-A80F-A656AEEB2135}"/>
                </a:ext>
              </a:extLst>
            </p:cNvPr>
            <p:cNvSpPr/>
            <p:nvPr/>
          </p:nvSpPr>
          <p:spPr>
            <a:xfrm>
              <a:off x="657043" y="2062091"/>
              <a:ext cx="11534957" cy="1815882"/>
            </a:xfrm>
            <a:prstGeom prst="rect">
              <a:avLst/>
            </a:prstGeom>
          </p:spPr>
          <p:txBody>
            <a:bodyPr wrap="square">
              <a:spAutoFit/>
            </a:bodyPr>
            <a:lstStyle/>
            <a:p>
              <a:pPr>
                <a:spcAft>
                  <a:spcPts val="0"/>
                </a:spcAft>
              </a:pPr>
              <a:endParaRPr lang="en-US" sz="2000" dirty="0"/>
            </a:p>
            <a:p>
              <a:pPr lvl="2"/>
              <a:r>
                <a:rPr lang="en-US" sz="2000" dirty="0"/>
                <a:t> </a:t>
              </a:r>
              <a:r>
                <a:rPr lang="en-US" sz="2000" dirty="0">
                  <a:latin typeface="Arial" panose="020B0604020202020204" pitchFamily="34" charset="0"/>
                  <a:cs typeface="Arial" panose="020B0604020202020204" pitchFamily="34" charset="0"/>
                </a:rPr>
                <a:t>or          </a:t>
              </a:r>
              <a:r>
                <a:rPr lang="en-US" sz="2400" dirty="0">
                  <a:latin typeface="Arial" panose="020B0604020202020204" pitchFamily="34" charset="0"/>
                  <a:cs typeface="Arial" panose="020B0604020202020204" pitchFamily="34" charset="0"/>
                </a:rPr>
                <a:t>=  done and will continue doing</a:t>
              </a:r>
              <a:endParaRPr lang="en-US" sz="2000" dirty="0">
                <a:latin typeface="Arial" panose="020B0604020202020204" pitchFamily="34" charset="0"/>
                <a:cs typeface="Arial" panose="020B0604020202020204" pitchFamily="34" charset="0"/>
              </a:endParaRPr>
            </a:p>
            <a:p>
              <a:pPr>
                <a:spcAft>
                  <a:spcPts val="0"/>
                </a:spcAft>
              </a:pP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or          </a:t>
              </a:r>
              <a:r>
                <a:rPr lang="en-US" sz="2400" dirty="0">
                  <a:latin typeface="Arial" panose="020B0604020202020204" pitchFamily="34" charset="0"/>
                  <a:cs typeface="Arial" panose="020B0604020202020204" pitchFamily="34" charset="0"/>
                </a:rPr>
                <a:t>=  not completed yet, </a:t>
              </a:r>
              <a:r>
                <a:rPr lang="en-US" sz="2400" b="1" i="1" dirty="0">
                  <a:latin typeface="Arial" panose="020B0604020202020204" pitchFamily="34" charset="0"/>
                  <a:cs typeface="Arial" panose="020B0604020202020204" pitchFamily="34" charset="0"/>
                </a:rPr>
                <a:t>but expect to complete</a:t>
              </a:r>
              <a:r>
                <a:rPr lang="en-US" sz="2400" dirty="0">
                  <a:latin typeface="Arial" panose="020B0604020202020204" pitchFamily="34" charset="0"/>
                  <a:cs typeface="Arial" panose="020B0604020202020204" pitchFamily="34" charset="0"/>
                </a:rPr>
                <a:t> in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NSF INCUDES Alliance timeframe</a:t>
              </a:r>
              <a:endParaRPr lang="en-US" sz="2000" dirty="0">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F3392B8-39F9-1443-B1DB-19E834E051C9}"/>
                </a:ext>
              </a:extLst>
            </p:cNvPr>
            <p:cNvSpPr/>
            <p:nvPr/>
          </p:nvSpPr>
          <p:spPr>
            <a:xfrm>
              <a:off x="2043698" y="2292924"/>
              <a:ext cx="404278" cy="769441"/>
            </a:xfrm>
            <a:prstGeom prst="rect">
              <a:avLst/>
            </a:prstGeom>
          </p:spPr>
          <p:txBody>
            <a:bodyPr wrap="none">
              <a:spAutoFit/>
            </a:bodyPr>
            <a:lstStyle/>
            <a:p>
              <a:r>
                <a:rPr lang="en-US" sz="4400" dirty="0">
                  <a:solidFill>
                    <a:srgbClr val="00B050"/>
                  </a:solidFill>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BF3E3AA-4517-F044-9430-278F1B71012D}"/>
                </a:ext>
              </a:extLst>
            </p:cNvPr>
            <p:cNvSpPr/>
            <p:nvPr/>
          </p:nvSpPr>
          <p:spPr>
            <a:xfrm>
              <a:off x="2055762" y="2986857"/>
              <a:ext cx="404278" cy="769441"/>
            </a:xfrm>
            <a:prstGeom prst="rect">
              <a:avLst/>
            </a:prstGeom>
          </p:spPr>
          <p:txBody>
            <a:bodyPr wrap="none">
              <a:spAutoFit/>
            </a:bodyPr>
            <a:lstStyle/>
            <a:p>
              <a:r>
                <a:rPr lang="en-US" sz="4400" dirty="0">
                  <a:solidFill>
                    <a:srgbClr val="FF0000"/>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3F7ADD5-7DBF-1549-9720-DF1DEE09145E}"/>
                </a:ext>
              </a:extLst>
            </p:cNvPr>
            <p:cNvPicPr>
              <a:picLocks noChangeAspect="1"/>
            </p:cNvPicPr>
            <p:nvPr/>
          </p:nvPicPr>
          <p:blipFill>
            <a:blip r:embed="rId3"/>
            <a:stretch>
              <a:fillRect/>
            </a:stretch>
          </p:blipFill>
          <p:spPr>
            <a:xfrm>
              <a:off x="922116" y="2204437"/>
              <a:ext cx="784829" cy="661719"/>
            </a:xfrm>
            <a:prstGeom prst="rect">
              <a:avLst/>
            </a:prstGeom>
          </p:spPr>
        </p:pic>
        <p:pic>
          <p:nvPicPr>
            <p:cNvPr id="3" name="Picture 2">
              <a:extLst>
                <a:ext uri="{FF2B5EF4-FFF2-40B4-BE49-F238E27FC236}">
                  <a16:creationId xmlns:a16="http://schemas.microsoft.com/office/drawing/2014/main" id="{6D07796A-BD98-3C45-9ABC-54EE71C23BE1}"/>
                </a:ext>
              </a:extLst>
            </p:cNvPr>
            <p:cNvPicPr>
              <a:picLocks noChangeAspect="1"/>
            </p:cNvPicPr>
            <p:nvPr/>
          </p:nvPicPr>
          <p:blipFill>
            <a:blip r:embed="rId4"/>
            <a:stretch>
              <a:fillRect/>
            </a:stretch>
          </p:blipFill>
          <p:spPr>
            <a:xfrm>
              <a:off x="788288" y="3172497"/>
              <a:ext cx="1052487" cy="583801"/>
            </a:xfrm>
            <a:prstGeom prst="rect">
              <a:avLst/>
            </a:prstGeom>
          </p:spPr>
        </p:pic>
      </p:grpSp>
      <p:sp>
        <p:nvSpPr>
          <p:cNvPr id="10" name="Rectangle 9">
            <a:extLst>
              <a:ext uri="{FF2B5EF4-FFF2-40B4-BE49-F238E27FC236}">
                <a16:creationId xmlns:a16="http://schemas.microsoft.com/office/drawing/2014/main" id="{EBECEA55-0928-FA4A-83A3-2242C722A0F3}"/>
              </a:ext>
            </a:extLst>
          </p:cNvPr>
          <p:cNvSpPr/>
          <p:nvPr/>
        </p:nvSpPr>
        <p:spPr>
          <a:xfrm>
            <a:off x="0" y="419703"/>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11" name="Rectangle 10">
            <a:extLst>
              <a:ext uri="{FF2B5EF4-FFF2-40B4-BE49-F238E27FC236}">
                <a16:creationId xmlns:a16="http://schemas.microsoft.com/office/drawing/2014/main" id="{490F2889-FA5A-CB48-9769-AFDBC7DD48DE}"/>
              </a:ext>
            </a:extLst>
          </p:cNvPr>
          <p:cNvSpPr/>
          <p:nvPr/>
        </p:nvSpPr>
        <p:spPr>
          <a:xfrm>
            <a:off x="1977438" y="4111677"/>
            <a:ext cx="8653886" cy="1138773"/>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SC  =  Saddleback College</a:t>
            </a: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GS  =  Growth Sector (our Backbone Organization)</a:t>
            </a:r>
          </a:p>
        </p:txBody>
      </p:sp>
      <p:sp>
        <p:nvSpPr>
          <p:cNvPr id="4" name="TextBox 3">
            <a:extLst>
              <a:ext uri="{FF2B5EF4-FFF2-40B4-BE49-F238E27FC236}">
                <a16:creationId xmlns:a16="http://schemas.microsoft.com/office/drawing/2014/main" id="{A5BD042E-A702-2643-91EB-C56B22EBED34}"/>
              </a:ext>
            </a:extLst>
          </p:cNvPr>
          <p:cNvSpPr txBox="1"/>
          <p:nvPr/>
        </p:nvSpPr>
        <p:spPr>
          <a:xfrm>
            <a:off x="922116" y="1521069"/>
            <a:ext cx="7355610" cy="75405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Slides and Handout Annotation Legend:</a:t>
            </a:r>
          </a:p>
          <a:p>
            <a:endParaRPr lang="en-US" dirty="0"/>
          </a:p>
        </p:txBody>
      </p:sp>
    </p:spTree>
    <p:extLst>
      <p:ext uri="{BB962C8B-B14F-4D97-AF65-F5344CB8AC3E}">
        <p14:creationId xmlns:p14="http://schemas.microsoft.com/office/powerpoint/2010/main" val="21938663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33A0D7-737B-6246-8951-33FCC06EEA19}"/>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2" name="Group 1">
            <a:extLst>
              <a:ext uri="{FF2B5EF4-FFF2-40B4-BE49-F238E27FC236}">
                <a16:creationId xmlns:a16="http://schemas.microsoft.com/office/drawing/2014/main" id="{630DC849-BF3D-FC4B-8BFA-71AFCA7E2DC6}"/>
              </a:ext>
            </a:extLst>
          </p:cNvPr>
          <p:cNvGrpSpPr/>
          <p:nvPr/>
        </p:nvGrpSpPr>
        <p:grpSpPr>
          <a:xfrm>
            <a:off x="807805" y="2157427"/>
            <a:ext cx="11341585" cy="3753386"/>
            <a:chOff x="450085" y="1752504"/>
            <a:chExt cx="11341585" cy="3757269"/>
          </a:xfrm>
        </p:grpSpPr>
        <p:sp>
          <p:nvSpPr>
            <p:cNvPr id="12" name="Rectangle 11">
              <a:extLst>
                <a:ext uri="{FF2B5EF4-FFF2-40B4-BE49-F238E27FC236}">
                  <a16:creationId xmlns:a16="http://schemas.microsoft.com/office/drawing/2014/main" id="{43050753-F26E-6F4E-84A2-92984A48F01A}"/>
                </a:ext>
              </a:extLst>
            </p:cNvPr>
            <p:cNvSpPr/>
            <p:nvPr/>
          </p:nvSpPr>
          <p:spPr>
            <a:xfrm>
              <a:off x="450085" y="2965771"/>
              <a:ext cx="11341585" cy="1940998"/>
            </a:xfrm>
            <a:prstGeom prst="rect">
              <a:avLst/>
            </a:prstGeom>
          </p:spPr>
          <p:txBody>
            <a:bodyPr wrap="square">
              <a:spAutoFit/>
            </a:bodyPr>
            <a:lstStyle/>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3317875" lvl="1" indent="-2862263"/>
              <a:r>
                <a:rPr lang="en-US" sz="2400" b="1" dirty="0">
                  <a:latin typeface="Arial" panose="020B0604020202020204" pitchFamily="34" charset="0"/>
                  <a:cs typeface="Arial" panose="020B0604020202020204" pitchFamily="34" charset="0"/>
                </a:rPr>
                <a:t>Deliverable/Metric</a:t>
              </a:r>
              <a:r>
                <a:rPr lang="en-US" sz="2400" dirty="0">
                  <a:latin typeface="Arial" panose="020B0604020202020204" pitchFamily="34" charset="0"/>
                  <a:cs typeface="Arial" panose="020B0604020202020204" pitchFamily="34" charset="0"/>
                </a:rPr>
                <a:t>:  Data systems will be in place with clear guidelines regarding data definitions, file formatting and layout, etc.</a:t>
              </a:r>
              <a:endParaRPr lang="en-US" sz="24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9085E17-0864-CE42-9886-5EC8308A708F}"/>
                </a:ext>
              </a:extLst>
            </p:cNvPr>
            <p:cNvPicPr>
              <a:picLocks noChangeAspect="1"/>
            </p:cNvPicPr>
            <p:nvPr/>
          </p:nvPicPr>
          <p:blipFill>
            <a:blip r:embed="rId3"/>
            <a:stretch>
              <a:fillRect/>
            </a:stretch>
          </p:blipFill>
          <p:spPr>
            <a:xfrm>
              <a:off x="10790912" y="4974422"/>
              <a:ext cx="634951" cy="535351"/>
            </a:xfrm>
            <a:prstGeom prst="rect">
              <a:avLst/>
            </a:prstGeom>
          </p:spPr>
        </p:pic>
        <p:pic>
          <p:nvPicPr>
            <p:cNvPr id="9" name="Picture 8">
              <a:extLst>
                <a:ext uri="{FF2B5EF4-FFF2-40B4-BE49-F238E27FC236}">
                  <a16:creationId xmlns:a16="http://schemas.microsoft.com/office/drawing/2014/main" id="{5C84A965-AB60-F74B-A6CF-1913C670842D}"/>
                </a:ext>
              </a:extLst>
            </p:cNvPr>
            <p:cNvPicPr>
              <a:picLocks noChangeAspect="1"/>
            </p:cNvPicPr>
            <p:nvPr/>
          </p:nvPicPr>
          <p:blipFill>
            <a:blip r:embed="rId3"/>
            <a:stretch>
              <a:fillRect/>
            </a:stretch>
          </p:blipFill>
          <p:spPr>
            <a:xfrm>
              <a:off x="10790912" y="1752504"/>
              <a:ext cx="634951" cy="535351"/>
            </a:xfrm>
            <a:prstGeom prst="rect">
              <a:avLst/>
            </a:prstGeom>
          </p:spPr>
        </p:pic>
      </p:grpSp>
      <p:sp>
        <p:nvSpPr>
          <p:cNvPr id="11" name="Rectangle 10">
            <a:extLst>
              <a:ext uri="{FF2B5EF4-FFF2-40B4-BE49-F238E27FC236}">
                <a16:creationId xmlns:a16="http://schemas.microsoft.com/office/drawing/2014/main" id="{E844CAF4-1D91-BE49-A1A4-D9D96EA3B215}"/>
              </a:ext>
            </a:extLst>
          </p:cNvPr>
          <p:cNvSpPr/>
          <p:nvPr/>
        </p:nvSpPr>
        <p:spPr>
          <a:xfrm>
            <a:off x="0" y="419703"/>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10" name="Rectangle 9">
            <a:extLst>
              <a:ext uri="{FF2B5EF4-FFF2-40B4-BE49-F238E27FC236}">
                <a16:creationId xmlns:a16="http://schemas.microsoft.com/office/drawing/2014/main" id="{E11F9B8A-DCA1-AE49-879A-619C6191BB72}"/>
              </a:ext>
            </a:extLst>
          </p:cNvPr>
          <p:cNvSpPr/>
          <p:nvPr/>
        </p:nvSpPr>
        <p:spPr>
          <a:xfrm>
            <a:off x="718804" y="1362804"/>
            <a:ext cx="4818948" cy="523220"/>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  </a:t>
            </a:r>
            <a:r>
              <a:rPr lang="en-US" sz="2800" b="1" dirty="0">
                <a:latin typeface="Arial" panose="020B0604020202020204" pitchFamily="34" charset="0"/>
                <a:cs typeface="Arial" panose="020B0604020202020204" pitchFamily="34" charset="0"/>
              </a:rPr>
              <a:t>Research and Evaluation</a:t>
            </a:r>
            <a:endParaRPr lang="en-US" sz="24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C6DC9AE-0CD5-CC43-8DC7-890CA13AF202}"/>
              </a:ext>
            </a:extLst>
          </p:cNvPr>
          <p:cNvSpPr/>
          <p:nvPr/>
        </p:nvSpPr>
        <p:spPr>
          <a:xfrm>
            <a:off x="715095" y="1613429"/>
            <a:ext cx="11068489" cy="754053"/>
          </a:xfrm>
          <a:prstGeom prst="rect">
            <a:avLst/>
          </a:prstGeom>
        </p:spPr>
        <p:txBody>
          <a:bodyPr wrap="square">
            <a:spAutoFit/>
          </a:bodyPr>
          <a:lstStyle/>
          <a:p>
            <a:endParaRPr lang="en-US" dirty="0">
              <a:latin typeface="Times" pitchFamily="2" charset="0"/>
            </a:endParaRPr>
          </a:p>
          <a:p>
            <a:pPr lvl="1"/>
            <a:r>
              <a:rPr lang="en-US" sz="2400" b="1" dirty="0">
                <a:latin typeface="Arial" panose="020B0604020202020204" pitchFamily="34" charset="0"/>
                <a:cs typeface="Arial" panose="020B0604020202020204" pitchFamily="34" charset="0"/>
              </a:rPr>
              <a:t>Objective/Goal:  </a:t>
            </a:r>
            <a:r>
              <a:rPr lang="en-US" sz="2400" dirty="0">
                <a:latin typeface="Arial" panose="020B0604020202020204" pitchFamily="34" charset="0"/>
                <a:cs typeface="Arial" panose="020B0604020202020204" pitchFamily="34" charset="0"/>
              </a:rPr>
              <a:t>Collecting data on implementation and student outcomes</a:t>
            </a:r>
          </a:p>
        </p:txBody>
      </p:sp>
    </p:spTree>
    <p:extLst>
      <p:ext uri="{BB962C8B-B14F-4D97-AF65-F5344CB8AC3E}">
        <p14:creationId xmlns:p14="http://schemas.microsoft.com/office/powerpoint/2010/main" val="6134059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050753-F26E-6F4E-84A2-92984A48F01A}"/>
              </a:ext>
            </a:extLst>
          </p:cNvPr>
          <p:cNvSpPr/>
          <p:nvPr/>
        </p:nvSpPr>
        <p:spPr>
          <a:xfrm>
            <a:off x="715095" y="1613429"/>
            <a:ext cx="11068489" cy="754053"/>
          </a:xfrm>
          <a:prstGeom prst="rect">
            <a:avLst/>
          </a:prstGeom>
        </p:spPr>
        <p:txBody>
          <a:bodyPr wrap="square">
            <a:spAutoFit/>
          </a:bodyPr>
          <a:lstStyle/>
          <a:p>
            <a:endParaRPr lang="en-US" dirty="0">
              <a:latin typeface="Times" pitchFamily="2" charset="0"/>
            </a:endParaRPr>
          </a:p>
          <a:p>
            <a:pPr lvl="1"/>
            <a:r>
              <a:rPr lang="en-US" sz="2400" b="1" dirty="0">
                <a:latin typeface="Arial" panose="020B0604020202020204" pitchFamily="34" charset="0"/>
                <a:cs typeface="Arial" panose="020B0604020202020204" pitchFamily="34" charset="0"/>
              </a:rPr>
              <a:t>Objective/Goal:  </a:t>
            </a:r>
            <a:r>
              <a:rPr lang="en-US" sz="2400" dirty="0">
                <a:latin typeface="Arial" panose="020B0604020202020204" pitchFamily="34" charset="0"/>
                <a:cs typeface="Arial" panose="020B0604020202020204" pitchFamily="34" charset="0"/>
              </a:rPr>
              <a:t>Collecting data on implementation and student outcomes</a:t>
            </a:r>
          </a:p>
        </p:txBody>
      </p:sp>
      <p:sp>
        <p:nvSpPr>
          <p:cNvPr id="2" name="Rectangle 1">
            <a:extLst>
              <a:ext uri="{FF2B5EF4-FFF2-40B4-BE49-F238E27FC236}">
                <a16:creationId xmlns:a16="http://schemas.microsoft.com/office/drawing/2014/main" id="{AAC68683-489C-F743-8068-82845D4F2226}"/>
              </a:ext>
            </a:extLst>
          </p:cNvPr>
          <p:cNvSpPr/>
          <p:nvPr/>
        </p:nvSpPr>
        <p:spPr>
          <a:xfrm>
            <a:off x="1132350" y="2402650"/>
            <a:ext cx="10651234" cy="1077218"/>
          </a:xfrm>
          <a:prstGeom prst="rect">
            <a:avLst/>
          </a:prstGeom>
        </p:spPr>
        <p:txBody>
          <a:bodyPr wrap="square">
            <a:spAutoFit/>
          </a:bodyPr>
          <a:lstStyle/>
          <a:p>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Collecting data on the </a:t>
            </a:r>
            <a:r>
              <a:rPr lang="en-US" sz="2000" b="1" i="1" dirty="0">
                <a:latin typeface="Arial" panose="020B0604020202020204" pitchFamily="34" charset="0"/>
                <a:cs typeface="Arial" panose="020B0604020202020204" pitchFamily="34" charset="0"/>
              </a:rPr>
              <a:t>number of students served:</a:t>
            </a:r>
          </a:p>
          <a:p>
            <a:pPr algn="ct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Fifteen schools had YR1 STEM Core cohorts with a </a:t>
            </a:r>
            <a:r>
              <a:rPr lang="en-US" sz="2000" b="1" dirty="0">
                <a:latin typeface="Arial" panose="020B0604020202020204" pitchFamily="34" charset="0"/>
                <a:cs typeface="Arial" panose="020B0604020202020204" pitchFamily="34" charset="0"/>
              </a:rPr>
              <a:t>total of 1,286 students</a:t>
            </a:r>
            <a:r>
              <a:rPr lang="en-US" sz="24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A14ED0DA-F588-8543-AEAF-A45724915D2D}"/>
              </a:ext>
            </a:extLst>
          </p:cNvPr>
          <p:cNvPicPr>
            <a:picLocks noChangeAspect="1"/>
          </p:cNvPicPr>
          <p:nvPr/>
        </p:nvPicPr>
        <p:blipFill rotWithShape="1">
          <a:blip r:embed="rId3">
            <a:extLst>
              <a:ext uri="{28A0092B-C50C-407E-A947-70E740481C1C}">
                <a14:useLocalDpi xmlns:a14="http://schemas.microsoft.com/office/drawing/2010/main"/>
              </a:ext>
            </a:extLst>
          </a:blip>
          <a:srcRect t="1731"/>
          <a:stretch/>
        </p:blipFill>
        <p:spPr>
          <a:xfrm>
            <a:off x="715095" y="3673328"/>
            <a:ext cx="9855021" cy="2222142"/>
          </a:xfrm>
          <a:prstGeom prst="rect">
            <a:avLst/>
          </a:prstGeom>
        </p:spPr>
      </p:pic>
      <p:sp>
        <p:nvSpPr>
          <p:cNvPr id="9" name="Rectangle 8">
            <a:extLst>
              <a:ext uri="{FF2B5EF4-FFF2-40B4-BE49-F238E27FC236}">
                <a16:creationId xmlns:a16="http://schemas.microsoft.com/office/drawing/2014/main" id="{DC8FCAFC-51F8-B747-96C5-DD594CA20CA8}"/>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3" name="Rectangle 2">
            <a:extLst>
              <a:ext uri="{FF2B5EF4-FFF2-40B4-BE49-F238E27FC236}">
                <a16:creationId xmlns:a16="http://schemas.microsoft.com/office/drawing/2014/main" id="{58D50BEB-7575-5A4F-89FD-E339D5C1AC52}"/>
              </a:ext>
            </a:extLst>
          </p:cNvPr>
          <p:cNvSpPr/>
          <p:nvPr/>
        </p:nvSpPr>
        <p:spPr>
          <a:xfrm>
            <a:off x="263286" y="5824536"/>
            <a:ext cx="2852057" cy="276999"/>
          </a:xfrm>
          <a:prstGeom prst="rect">
            <a:avLst/>
          </a:prstGeom>
        </p:spPr>
        <p:txBody>
          <a:bodyPr wrap="square">
            <a:spAutoFit/>
          </a:bodyPr>
          <a:lstStyle/>
          <a:p>
            <a:pPr marR="0" lvl="0" algn="ctr">
              <a:spcBef>
                <a:spcPts val="60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See handout for footnotes</a:t>
            </a:r>
          </a:p>
        </p:txBody>
      </p:sp>
      <p:sp>
        <p:nvSpPr>
          <p:cNvPr id="11" name="Rectangle 10">
            <a:extLst>
              <a:ext uri="{FF2B5EF4-FFF2-40B4-BE49-F238E27FC236}">
                <a16:creationId xmlns:a16="http://schemas.microsoft.com/office/drawing/2014/main" id="{6DDEC20F-A1ED-574F-8E53-DC4DEC94D1E4}"/>
              </a:ext>
            </a:extLst>
          </p:cNvPr>
          <p:cNvSpPr/>
          <p:nvPr/>
        </p:nvSpPr>
        <p:spPr>
          <a:xfrm>
            <a:off x="0" y="419703"/>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13" name="Rectangle 12">
            <a:extLst>
              <a:ext uri="{FF2B5EF4-FFF2-40B4-BE49-F238E27FC236}">
                <a16:creationId xmlns:a16="http://schemas.microsoft.com/office/drawing/2014/main" id="{66B7A5C0-33E7-3F43-B628-2E158F929A6A}"/>
              </a:ext>
            </a:extLst>
          </p:cNvPr>
          <p:cNvSpPr/>
          <p:nvPr/>
        </p:nvSpPr>
        <p:spPr>
          <a:xfrm>
            <a:off x="718804" y="1362804"/>
            <a:ext cx="4818948" cy="523220"/>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  </a:t>
            </a:r>
            <a:r>
              <a:rPr lang="en-US" sz="2800" b="1" dirty="0">
                <a:latin typeface="Arial" panose="020B0604020202020204" pitchFamily="34" charset="0"/>
                <a:cs typeface="Arial" panose="020B0604020202020204" pitchFamily="34" charset="0"/>
              </a:rPr>
              <a:t>Research and Evaluation</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89353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A0813AE1-EAEF-C144-A24E-A6CA7134B09C}"/>
              </a:ext>
            </a:extLst>
          </p:cNvPr>
          <p:cNvPicPr>
            <a:picLocks noChangeAspect="1"/>
          </p:cNvPicPr>
          <p:nvPr/>
        </p:nvPicPr>
        <p:blipFill rotWithShape="1">
          <a:blip r:embed="rId3"/>
          <a:srcRect b="11253"/>
          <a:stretch/>
        </p:blipFill>
        <p:spPr>
          <a:xfrm rot="21409759">
            <a:off x="1015890" y="2337881"/>
            <a:ext cx="10630841" cy="4182178"/>
          </a:xfrm>
          <a:prstGeom prst="rect">
            <a:avLst/>
          </a:prstGeom>
          <a:ln>
            <a:solidFill>
              <a:schemeClr val="tx1"/>
            </a:solidFill>
          </a:ln>
        </p:spPr>
      </p:pic>
      <p:sp>
        <p:nvSpPr>
          <p:cNvPr id="7" name="Rectangle 6">
            <a:extLst>
              <a:ext uri="{FF2B5EF4-FFF2-40B4-BE49-F238E27FC236}">
                <a16:creationId xmlns:a16="http://schemas.microsoft.com/office/drawing/2014/main" id="{23A87E3C-7581-C94C-9B10-9EBF78B7F0EF}"/>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9" name="Rectangle 8">
            <a:extLst>
              <a:ext uri="{FF2B5EF4-FFF2-40B4-BE49-F238E27FC236}">
                <a16:creationId xmlns:a16="http://schemas.microsoft.com/office/drawing/2014/main" id="{FDB76393-CC6E-B443-B36E-4E051C00FA4A}"/>
              </a:ext>
            </a:extLst>
          </p:cNvPr>
          <p:cNvSpPr/>
          <p:nvPr/>
        </p:nvSpPr>
        <p:spPr>
          <a:xfrm>
            <a:off x="0" y="419703"/>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2" name="Rectangle 1">
            <a:extLst>
              <a:ext uri="{FF2B5EF4-FFF2-40B4-BE49-F238E27FC236}">
                <a16:creationId xmlns:a16="http://schemas.microsoft.com/office/drawing/2014/main" id="{AAC68683-489C-F743-8068-82845D4F2226}"/>
              </a:ext>
            </a:extLst>
          </p:cNvPr>
          <p:cNvSpPr/>
          <p:nvPr/>
        </p:nvSpPr>
        <p:spPr>
          <a:xfrm>
            <a:off x="0" y="1341110"/>
            <a:ext cx="9069686" cy="400110"/>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Network-wide collection of </a:t>
            </a:r>
            <a:r>
              <a:rPr lang="en-US" sz="2000" b="1" i="1" dirty="0">
                <a:latin typeface="Arial" panose="020B0604020202020204" pitchFamily="34" charset="0"/>
                <a:cs typeface="Arial" panose="020B0604020202020204" pitchFamily="34" charset="0"/>
              </a:rPr>
              <a:t>student demographics </a:t>
            </a:r>
          </a:p>
        </p:txBody>
      </p:sp>
    </p:spTree>
    <p:extLst>
      <p:ext uri="{BB962C8B-B14F-4D97-AF65-F5344CB8AC3E}">
        <p14:creationId xmlns:p14="http://schemas.microsoft.com/office/powerpoint/2010/main" val="111957158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A4EF64-60FA-B941-8F8F-37E7F5E770D6}"/>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6" name="Rectangle 15">
            <a:extLst>
              <a:ext uri="{FF2B5EF4-FFF2-40B4-BE49-F238E27FC236}">
                <a16:creationId xmlns:a16="http://schemas.microsoft.com/office/drawing/2014/main" id="{7E594AA6-9520-A748-A59A-8AE9921AC44F}"/>
              </a:ext>
            </a:extLst>
          </p:cNvPr>
          <p:cNvSpPr/>
          <p:nvPr/>
        </p:nvSpPr>
        <p:spPr>
          <a:xfrm>
            <a:off x="0" y="3068379"/>
            <a:ext cx="12192000" cy="2246769"/>
          </a:xfrm>
          <a:prstGeom prst="rect">
            <a:avLst/>
          </a:prstGeom>
          <a:solidFill>
            <a:schemeClr val="tx1">
              <a:lumMod val="95000"/>
              <a:lumOff val="5000"/>
              <a:alpha val="10000"/>
            </a:schemeClr>
          </a:solidFill>
        </p:spPr>
        <p:txBody>
          <a:bodyPr wrap="square">
            <a:spAutoFit/>
          </a:bodyPr>
          <a:lstStyle/>
          <a:p>
            <a:pPr algn="ct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Women   </a:t>
            </a:r>
            <a:r>
              <a:rPr lang="en-US" sz="2400" b="1" dirty="0">
                <a:solidFill>
                  <a:srgbClr val="B30838"/>
                </a:solidFill>
                <a:latin typeface="Arial" panose="020B0604020202020204" pitchFamily="34" charset="0"/>
                <a:cs typeface="Arial" panose="020B0604020202020204" pitchFamily="34" charset="0"/>
              </a:rPr>
              <a:t>36%</a:t>
            </a:r>
          </a:p>
          <a:p>
            <a:pPr algn="ctr"/>
            <a:endParaRPr lang="en-US" sz="1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Students of Color   </a:t>
            </a:r>
            <a:r>
              <a:rPr lang="en-US" sz="2400" b="1" dirty="0">
                <a:solidFill>
                  <a:srgbClr val="B30838"/>
                </a:solidFill>
                <a:latin typeface="Arial" panose="020B0604020202020204" pitchFamily="34" charset="0"/>
                <a:cs typeface="Arial" panose="020B0604020202020204" pitchFamily="34" charset="0"/>
              </a:rPr>
              <a:t>47%</a:t>
            </a:r>
          </a:p>
          <a:p>
            <a:pPr algn="ctr"/>
            <a:endParaRPr lang="en-US" sz="16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Economically Disadvantaged (Pell Grant Eligible, YR 2) </a:t>
            </a:r>
            <a:r>
              <a:rPr lang="en-US" sz="2400" b="1" dirty="0">
                <a:solidFill>
                  <a:srgbClr val="B30838"/>
                </a:solidFill>
                <a:latin typeface="Arial" panose="020B0604020202020204" pitchFamily="34" charset="0"/>
                <a:cs typeface="Arial" panose="020B0604020202020204" pitchFamily="34" charset="0"/>
              </a:rPr>
              <a:t>52%</a:t>
            </a:r>
          </a:p>
          <a:p>
            <a:pPr algn="ctr"/>
            <a:endParaRPr lang="en-US" sz="16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66731C8-975D-9841-8492-FCC23040E8C5}"/>
              </a:ext>
            </a:extLst>
          </p:cNvPr>
          <p:cNvSpPr/>
          <p:nvPr/>
        </p:nvSpPr>
        <p:spPr>
          <a:xfrm>
            <a:off x="0" y="419703"/>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8" name="Rectangle 7">
            <a:extLst>
              <a:ext uri="{FF2B5EF4-FFF2-40B4-BE49-F238E27FC236}">
                <a16:creationId xmlns:a16="http://schemas.microsoft.com/office/drawing/2014/main" id="{E1472203-8C64-E84B-B60E-D4EA8C7147CB}"/>
              </a:ext>
            </a:extLst>
          </p:cNvPr>
          <p:cNvSpPr/>
          <p:nvPr/>
        </p:nvSpPr>
        <p:spPr>
          <a:xfrm>
            <a:off x="0" y="1341110"/>
            <a:ext cx="9069686" cy="400110"/>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Network-wide collection of </a:t>
            </a:r>
            <a:r>
              <a:rPr lang="en-US" sz="2000" b="1" i="1" dirty="0">
                <a:latin typeface="Arial" panose="020B0604020202020204" pitchFamily="34" charset="0"/>
                <a:cs typeface="Arial" panose="020B0604020202020204" pitchFamily="34" charset="0"/>
              </a:rPr>
              <a:t>student demographics </a:t>
            </a:r>
          </a:p>
        </p:txBody>
      </p:sp>
    </p:spTree>
    <p:extLst>
      <p:ext uri="{BB962C8B-B14F-4D97-AF65-F5344CB8AC3E}">
        <p14:creationId xmlns:p14="http://schemas.microsoft.com/office/powerpoint/2010/main" val="89249507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8683-489C-F743-8068-82845D4F2226}"/>
              </a:ext>
            </a:extLst>
          </p:cNvPr>
          <p:cNvSpPr/>
          <p:nvPr/>
        </p:nvSpPr>
        <p:spPr>
          <a:xfrm>
            <a:off x="0" y="1171293"/>
            <a:ext cx="9069686" cy="400110"/>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Network wide collecting of student calculus readiness.</a:t>
            </a:r>
          </a:p>
        </p:txBody>
      </p:sp>
      <p:sp>
        <p:nvSpPr>
          <p:cNvPr id="7" name="Rectangle 6">
            <a:extLst>
              <a:ext uri="{FF2B5EF4-FFF2-40B4-BE49-F238E27FC236}">
                <a16:creationId xmlns:a16="http://schemas.microsoft.com/office/drawing/2014/main" id="{2417EE39-D1C4-0042-B764-E0D17A757FE5}"/>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3" name="Rectangle 2">
            <a:extLst>
              <a:ext uri="{FF2B5EF4-FFF2-40B4-BE49-F238E27FC236}">
                <a16:creationId xmlns:a16="http://schemas.microsoft.com/office/drawing/2014/main" id="{62C71278-F995-1045-966E-98DC7F363AFE}"/>
              </a:ext>
            </a:extLst>
          </p:cNvPr>
          <p:cNvSpPr/>
          <p:nvPr/>
        </p:nvSpPr>
        <p:spPr>
          <a:xfrm>
            <a:off x="7332559" y="2557069"/>
            <a:ext cx="4674357" cy="2554545"/>
          </a:xfrm>
          <a:prstGeom prst="rect">
            <a:avLst/>
          </a:prstGeom>
        </p:spPr>
        <p:txBody>
          <a:bodyPr wrap="square">
            <a:spAutoFit/>
          </a:bodyPr>
          <a:lstStyle/>
          <a:p>
            <a:pPr algn="ctr"/>
            <a:r>
              <a:rPr lang="en-US" sz="2000" b="1" dirty="0">
                <a:solidFill>
                  <a:srgbClr val="B30838"/>
                </a:solidFill>
                <a:latin typeface="Arial" panose="020B0604020202020204" pitchFamily="34" charset="0"/>
                <a:ea typeface="Calibri" panose="020F0502020204030204" pitchFamily="34" charset="0"/>
                <a:cs typeface="Arial" panose="020B0604020202020204" pitchFamily="34" charset="0"/>
              </a:rPr>
              <a:t>69%</a:t>
            </a:r>
            <a:r>
              <a:rPr lang="en-US" sz="2000" dirty="0">
                <a:solidFill>
                  <a:srgbClr val="B30838"/>
                </a:solidFill>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of our STEM Core student participants became </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calculus ready</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b="1" i="1" dirty="0">
                <a:solidFill>
                  <a:srgbClr val="B30838"/>
                </a:solidFill>
                <a:latin typeface="Arial" panose="020B0604020202020204" pitchFamily="34" charset="0"/>
                <a:ea typeface="Calibri" panose="020F0502020204030204" pitchFamily="34" charset="0"/>
                <a:cs typeface="Arial" panose="020B0604020202020204" pitchFamily="34" charset="0"/>
              </a:rPr>
              <a:t>in the first year of the Alliance Program</a:t>
            </a:r>
            <a:r>
              <a:rPr lang="en-US" sz="2000" dirty="0">
                <a:solidFill>
                  <a:srgbClr val="B30838"/>
                </a:solidFill>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That value can be compared to only </a:t>
            </a:r>
            <a:r>
              <a:rPr lang="en-US" sz="2000" b="1" dirty="0">
                <a:solidFill>
                  <a:srgbClr val="B30838"/>
                </a:solidFill>
                <a:latin typeface="Arial" panose="020B0604020202020204" pitchFamily="34" charset="0"/>
                <a:ea typeface="Calibri" panose="020F0502020204030204" pitchFamily="34" charset="0"/>
                <a:cs typeface="Arial" panose="020B0604020202020204" pitchFamily="34" charset="0"/>
              </a:rPr>
              <a:t>4%</a:t>
            </a:r>
            <a:r>
              <a:rPr lang="en-US" sz="2000" dirty="0">
                <a:solidFill>
                  <a:srgbClr val="B30838"/>
                </a:solidFill>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of remedial California CC students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CCCCO</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Data Mart)who become </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calculus ready </a:t>
            </a:r>
            <a:r>
              <a:rPr lang="en-US" sz="2000" b="1" i="1" dirty="0">
                <a:solidFill>
                  <a:srgbClr val="B30838"/>
                </a:solidFill>
                <a:latin typeface="Arial" panose="020B0604020202020204" pitchFamily="34" charset="0"/>
                <a:ea typeface="Calibri" panose="020F0502020204030204" pitchFamily="34" charset="0"/>
                <a:cs typeface="Arial" panose="020B0604020202020204" pitchFamily="34" charset="0"/>
              </a:rPr>
              <a:t>within their entire stay</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the CC level.</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latin typeface="Times New Roman" panose="02020603050405020304" pitchFamily="18" charset="0"/>
                <a:ea typeface="Calibri" panose="020F0502020204030204" pitchFamily="34" charset="0"/>
              </a:rPr>
              <a:t> </a:t>
            </a:r>
            <a:endParaRPr lang="en-US" sz="1800" dirty="0"/>
          </a:p>
        </p:txBody>
      </p:sp>
      <p:grpSp>
        <p:nvGrpSpPr>
          <p:cNvPr id="14" name="Group 13">
            <a:extLst>
              <a:ext uri="{FF2B5EF4-FFF2-40B4-BE49-F238E27FC236}">
                <a16:creationId xmlns:a16="http://schemas.microsoft.com/office/drawing/2014/main" id="{DD80B8FB-686B-3642-B554-0F6A8D6F7F3B}"/>
              </a:ext>
            </a:extLst>
          </p:cNvPr>
          <p:cNvGrpSpPr/>
          <p:nvPr/>
        </p:nvGrpSpPr>
        <p:grpSpPr>
          <a:xfrm>
            <a:off x="416881" y="1888276"/>
            <a:ext cx="6399949" cy="4624918"/>
            <a:chOff x="116239" y="1840089"/>
            <a:chExt cx="6466630" cy="4673105"/>
          </a:xfrm>
        </p:grpSpPr>
        <p:graphicFrame>
          <p:nvGraphicFramePr>
            <p:cNvPr id="9" name="Chart 8">
              <a:extLst>
                <a:ext uri="{FF2B5EF4-FFF2-40B4-BE49-F238E27FC236}">
                  <a16:creationId xmlns:a16="http://schemas.microsoft.com/office/drawing/2014/main" id="{A00E616B-080A-5E47-8691-DC15FCA6878F}"/>
                </a:ext>
              </a:extLst>
            </p:cNvPr>
            <p:cNvGraphicFramePr>
              <a:graphicFrameLocks/>
            </p:cNvGraphicFramePr>
            <p:nvPr>
              <p:extLst>
                <p:ext uri="{D42A27DB-BD31-4B8C-83A1-F6EECF244321}">
                  <p14:modId xmlns:p14="http://schemas.microsoft.com/office/powerpoint/2010/main" val="3550607156"/>
                </p:ext>
              </p:extLst>
            </p:nvPr>
          </p:nvGraphicFramePr>
          <p:xfrm>
            <a:off x="516351" y="2354204"/>
            <a:ext cx="6066518" cy="364819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D2CE372D-CD9E-0D43-904F-B33738B1ABE8}"/>
                </a:ext>
              </a:extLst>
            </p:cNvPr>
            <p:cNvSpPr/>
            <p:nvPr/>
          </p:nvSpPr>
          <p:spPr>
            <a:xfrm>
              <a:off x="1812924" y="5805308"/>
              <a:ext cx="1326862" cy="590868"/>
            </a:xfrm>
            <a:prstGeom prst="rect">
              <a:avLst/>
            </a:prstGeom>
            <a:ln>
              <a:noFill/>
            </a:ln>
          </p:spPr>
          <p:txBody>
            <a:bodyPr wrap="none">
              <a:spAutoFit/>
            </a:bodyPr>
            <a:lstStyle/>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STEM Core </a:t>
              </a:r>
            </a:p>
            <a:p>
              <a:pPr algn="ct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Students</a:t>
              </a:r>
              <a:endParaRPr lang="en-US" sz="1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B2EC0F9-41CA-8A4B-8330-6B088D337B09}"/>
                </a:ext>
              </a:extLst>
            </p:cNvPr>
            <p:cNvSpPr/>
            <p:nvPr/>
          </p:nvSpPr>
          <p:spPr>
            <a:xfrm>
              <a:off x="4316245" y="5805308"/>
              <a:ext cx="1532565" cy="653065"/>
            </a:xfrm>
            <a:prstGeom prst="rect">
              <a:avLst/>
            </a:prstGeom>
            <a:ln>
              <a:noFill/>
            </a:ln>
          </p:spPr>
          <p:txBody>
            <a:bodyPr wrap="none">
              <a:spAutoFit/>
            </a:bodyPr>
            <a:lstStyle/>
            <a:p>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California CC </a:t>
              </a:r>
            </a:p>
            <a:p>
              <a:pPr algn="ct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Students</a:t>
              </a:r>
              <a:endParaRPr lang="en-US" sz="1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E147001-C671-9349-8992-92D7D8B5970E}"/>
                </a:ext>
              </a:extLst>
            </p:cNvPr>
            <p:cNvSpPr/>
            <p:nvPr/>
          </p:nvSpPr>
          <p:spPr>
            <a:xfrm>
              <a:off x="1520984" y="2058813"/>
              <a:ext cx="4674357" cy="373180"/>
            </a:xfrm>
            <a:prstGeom prst="rect">
              <a:avLst/>
            </a:prstGeom>
            <a:ln>
              <a:noFill/>
            </a:ln>
          </p:spPr>
          <p:txBody>
            <a:bodyPr wrap="square">
              <a:spAutoFit/>
            </a:bodyPr>
            <a:lstStyle/>
            <a:p>
              <a:r>
                <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of Students Becoming </a:t>
              </a:r>
              <a:r>
                <a:rPr lang="en-US" sz="1800" i="1" dirty="0">
                  <a:solidFill>
                    <a:srgbClr val="000000"/>
                  </a:solidFill>
                  <a:latin typeface="Calibri" panose="020F0502020204030204" pitchFamily="34" charset="0"/>
                  <a:ea typeface="Calibri" panose="020F0502020204030204" pitchFamily="34" charset="0"/>
                  <a:cs typeface="Calibri" panose="020F0502020204030204" pitchFamily="34" charset="0"/>
                </a:rPr>
                <a:t>Calculus Ready</a:t>
              </a:r>
              <a:endParaRPr lang="en-US" sz="1800" dirty="0"/>
            </a:p>
          </p:txBody>
        </p:sp>
        <p:sp>
          <p:nvSpPr>
            <p:cNvPr id="13" name="Rectangle 12">
              <a:extLst>
                <a:ext uri="{FF2B5EF4-FFF2-40B4-BE49-F238E27FC236}">
                  <a16:creationId xmlns:a16="http://schemas.microsoft.com/office/drawing/2014/main" id="{C825019C-6DEC-7541-8F9A-D05DA278D589}"/>
                </a:ext>
              </a:extLst>
            </p:cNvPr>
            <p:cNvSpPr/>
            <p:nvPr/>
          </p:nvSpPr>
          <p:spPr>
            <a:xfrm rot="16200000">
              <a:off x="-262841" y="3843976"/>
              <a:ext cx="1158271" cy="373180"/>
            </a:xfrm>
            <a:prstGeom prst="rect">
              <a:avLst/>
            </a:prstGeom>
            <a:ln>
              <a:noFill/>
            </a:ln>
          </p:spPr>
          <p:txBody>
            <a:bodyPr wrap="square">
              <a:spAutoFit/>
            </a:bodyPr>
            <a:lstStyle/>
            <a:p>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Percent</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CFF50D1-5144-FE43-80B5-88D90EFAE420}"/>
                </a:ext>
              </a:extLst>
            </p:cNvPr>
            <p:cNvSpPr/>
            <p:nvPr/>
          </p:nvSpPr>
          <p:spPr>
            <a:xfrm>
              <a:off x="116239" y="1840089"/>
              <a:ext cx="6466630" cy="4673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4881E95D-D91E-5F40-82D4-D8CFE48365B1}"/>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256049459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8683-489C-F743-8068-82845D4F2226}"/>
              </a:ext>
            </a:extLst>
          </p:cNvPr>
          <p:cNvSpPr/>
          <p:nvPr/>
        </p:nvSpPr>
        <p:spPr>
          <a:xfrm>
            <a:off x="562014" y="1365126"/>
            <a:ext cx="10994571" cy="707886"/>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Ohlone College (2015-2019) math course success rates</a:t>
            </a:r>
          </a:p>
          <a:p>
            <a:pPr algn="ctr"/>
            <a:endParaRPr lang="en-US"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417EE39-D1C4-0042-B764-E0D17A757FE5}"/>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6" name="Rectangle 15">
            <a:extLst>
              <a:ext uri="{FF2B5EF4-FFF2-40B4-BE49-F238E27FC236}">
                <a16:creationId xmlns:a16="http://schemas.microsoft.com/office/drawing/2014/main" id="{4881E95D-D91E-5F40-82D4-D8CFE48365B1}"/>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pic>
        <p:nvPicPr>
          <p:cNvPr id="15" name="Picture 14" descr="A screenshot of a cell phone&#10;&#10;Description automatically generated">
            <a:extLst>
              <a:ext uri="{FF2B5EF4-FFF2-40B4-BE49-F238E27FC236}">
                <a16:creationId xmlns:a16="http://schemas.microsoft.com/office/drawing/2014/main" id="{36CD73EE-F6AE-6D43-BAB4-E5E72D970F88}"/>
              </a:ext>
            </a:extLst>
          </p:cNvPr>
          <p:cNvPicPr>
            <a:picLocks noChangeAspect="1"/>
          </p:cNvPicPr>
          <p:nvPr/>
        </p:nvPicPr>
        <p:blipFill>
          <a:blip r:embed="rId3"/>
          <a:stretch>
            <a:fillRect/>
          </a:stretch>
        </p:blipFill>
        <p:spPr>
          <a:xfrm>
            <a:off x="846975" y="2998297"/>
            <a:ext cx="10709610" cy="3209177"/>
          </a:xfrm>
          <a:prstGeom prst="rect">
            <a:avLst/>
          </a:prstGeom>
        </p:spPr>
      </p:pic>
    </p:spTree>
    <p:extLst>
      <p:ext uri="{BB962C8B-B14F-4D97-AF65-F5344CB8AC3E}">
        <p14:creationId xmlns:p14="http://schemas.microsoft.com/office/powerpoint/2010/main" val="11649548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7EE39-D1C4-0042-B764-E0D17A757FE5}"/>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6" name="Rectangle 15">
            <a:extLst>
              <a:ext uri="{FF2B5EF4-FFF2-40B4-BE49-F238E27FC236}">
                <a16:creationId xmlns:a16="http://schemas.microsoft.com/office/drawing/2014/main" id="{4881E95D-D91E-5F40-82D4-D8CFE48365B1}"/>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6" name="Rectangle 5">
            <a:extLst>
              <a:ext uri="{FF2B5EF4-FFF2-40B4-BE49-F238E27FC236}">
                <a16:creationId xmlns:a16="http://schemas.microsoft.com/office/drawing/2014/main" id="{686E30EC-84BA-1345-959B-011573711B8B}"/>
              </a:ext>
            </a:extLst>
          </p:cNvPr>
          <p:cNvSpPr/>
          <p:nvPr/>
        </p:nvSpPr>
        <p:spPr>
          <a:xfrm>
            <a:off x="682720" y="2598003"/>
            <a:ext cx="11367766" cy="3631763"/>
          </a:xfrm>
          <a:prstGeom prst="rect">
            <a:avLst/>
          </a:prstGeom>
        </p:spPr>
        <p:txBody>
          <a:bodyPr wrap="square">
            <a:spAutoFit/>
          </a:bodyPr>
          <a:lstStyle/>
          <a:p>
            <a:r>
              <a:rPr lang="en-US" sz="2400" dirty="0"/>
              <a:t>Preliminary Ohlone College data also shows that success rates, while still high (40%), decrease for courses that come after the program (calculus II). </a:t>
            </a:r>
          </a:p>
          <a:p>
            <a:endParaRPr lang="en-US" sz="2400" dirty="0"/>
          </a:p>
          <a:p>
            <a:r>
              <a:rPr lang="en-US" sz="2400" dirty="0"/>
              <a:t>The data also shows that STEM Core students who are not successful in their first attempt at Calculus II are taking the course again.</a:t>
            </a:r>
            <a:r>
              <a:rPr lang="en-US" dirty="0"/>
              <a:t> </a:t>
            </a:r>
          </a:p>
          <a:p>
            <a:endParaRPr lang="en-US" dirty="0"/>
          </a:p>
          <a:p>
            <a:pPr marL="800089" lvl="1" indent="-342900">
              <a:buFont typeface="Arial" panose="020B0604020202020204" pitchFamily="34" charset="0"/>
              <a:buChar char="•"/>
            </a:pPr>
            <a:r>
              <a:rPr lang="en-US" sz="2400" dirty="0"/>
              <a:t>For example, in one cohort, 76% of the STEM Core students who completed Calculus I also completed Calculus II, but some required multiple attempts. </a:t>
            </a:r>
          </a:p>
          <a:p>
            <a:endParaRPr lang="en-US" dirty="0"/>
          </a:p>
          <a:p>
            <a:endParaRPr lang="en-US" sz="2400" dirty="0"/>
          </a:p>
        </p:txBody>
      </p:sp>
      <p:sp>
        <p:nvSpPr>
          <p:cNvPr id="9" name="Rectangle 8">
            <a:extLst>
              <a:ext uri="{FF2B5EF4-FFF2-40B4-BE49-F238E27FC236}">
                <a16:creationId xmlns:a16="http://schemas.microsoft.com/office/drawing/2014/main" id="{A052F004-F400-F240-9A73-B06CC0C16965}"/>
              </a:ext>
            </a:extLst>
          </p:cNvPr>
          <p:cNvSpPr/>
          <p:nvPr/>
        </p:nvSpPr>
        <p:spPr>
          <a:xfrm>
            <a:off x="562014" y="1365126"/>
            <a:ext cx="10994571" cy="707886"/>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Ohlone College (2015-2019) math course success rates</a:t>
            </a: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0955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C813F0-6E51-0A49-938B-7DDB669FE1BB}"/>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2" name="Rectangle 11">
            <a:extLst>
              <a:ext uri="{FF2B5EF4-FFF2-40B4-BE49-F238E27FC236}">
                <a16:creationId xmlns:a16="http://schemas.microsoft.com/office/drawing/2014/main" id="{128EBF2C-9642-5743-A377-38500765657C}"/>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pic>
        <p:nvPicPr>
          <p:cNvPr id="14" name="Picture 13" descr="A screenshot of a social media post&#10;&#10;Description automatically generated">
            <a:extLst>
              <a:ext uri="{FF2B5EF4-FFF2-40B4-BE49-F238E27FC236}">
                <a16:creationId xmlns:a16="http://schemas.microsoft.com/office/drawing/2014/main" id="{25214166-CA51-364D-BE4B-49DBCB98F4FA}"/>
              </a:ext>
            </a:extLst>
          </p:cNvPr>
          <p:cNvPicPr>
            <a:picLocks noChangeAspect="1"/>
          </p:cNvPicPr>
          <p:nvPr/>
        </p:nvPicPr>
        <p:blipFill rotWithShape="1">
          <a:blip r:embed="rId3"/>
          <a:srcRect b="42670"/>
          <a:stretch/>
        </p:blipFill>
        <p:spPr>
          <a:xfrm rot="21376059">
            <a:off x="1422163" y="2038983"/>
            <a:ext cx="9347673" cy="3931677"/>
          </a:xfrm>
          <a:prstGeom prst="rect">
            <a:avLst/>
          </a:prstGeom>
          <a:ln>
            <a:solidFill>
              <a:schemeClr val="tx1"/>
            </a:solidFill>
          </a:ln>
        </p:spPr>
      </p:pic>
      <p:pic>
        <p:nvPicPr>
          <p:cNvPr id="15" name="Picture 14" descr="A screenshot of a computer&#10;&#10;Description automatically generated">
            <a:extLst>
              <a:ext uri="{FF2B5EF4-FFF2-40B4-BE49-F238E27FC236}">
                <a16:creationId xmlns:a16="http://schemas.microsoft.com/office/drawing/2014/main" id="{22A79EBC-7910-B540-A7AF-7496443728B1}"/>
              </a:ext>
            </a:extLst>
          </p:cNvPr>
          <p:cNvPicPr>
            <a:picLocks noChangeAspect="1"/>
          </p:cNvPicPr>
          <p:nvPr/>
        </p:nvPicPr>
        <p:blipFill rotWithShape="1">
          <a:blip r:embed="rId4"/>
          <a:srcRect b="47536"/>
          <a:stretch/>
        </p:blipFill>
        <p:spPr>
          <a:xfrm rot="173439">
            <a:off x="573490" y="4276300"/>
            <a:ext cx="10837251" cy="2803243"/>
          </a:xfrm>
          <a:prstGeom prst="rect">
            <a:avLst/>
          </a:prstGeom>
          <a:ln>
            <a:solidFill>
              <a:schemeClr val="tx1"/>
            </a:solidFill>
          </a:ln>
        </p:spPr>
      </p:pic>
      <p:sp>
        <p:nvSpPr>
          <p:cNvPr id="9" name="Rectangle 8">
            <a:extLst>
              <a:ext uri="{FF2B5EF4-FFF2-40B4-BE49-F238E27FC236}">
                <a16:creationId xmlns:a16="http://schemas.microsoft.com/office/drawing/2014/main" id="{05768D0D-B4B1-884C-920B-FC0EE7DD7012}"/>
              </a:ext>
            </a:extLst>
          </p:cNvPr>
          <p:cNvSpPr/>
          <p:nvPr/>
        </p:nvSpPr>
        <p:spPr>
          <a:xfrm>
            <a:off x="478643" y="1094855"/>
            <a:ext cx="11234711" cy="400110"/>
          </a:xfrm>
          <a:prstGeom prst="rect">
            <a:avLst/>
          </a:prstGeom>
        </p:spPr>
        <p:txBody>
          <a:bodyPr wrap="square">
            <a:spAutoFit/>
          </a:bodyPr>
          <a:lstStyle/>
          <a:p>
            <a:pPr marL="1439863" indent="-1439863"/>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Collection of student academic data including propensity matching comparison group</a:t>
            </a:r>
          </a:p>
        </p:txBody>
      </p:sp>
    </p:spTree>
    <p:extLst>
      <p:ext uri="{BB962C8B-B14F-4D97-AF65-F5344CB8AC3E}">
        <p14:creationId xmlns:p14="http://schemas.microsoft.com/office/powerpoint/2010/main" val="4803205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828" y="1837395"/>
            <a:ext cx="1084393" cy="2874215"/>
          </a:xfrm>
          <a:prstGeom prst="rect">
            <a:avLst/>
          </a:prstGeom>
        </p:spPr>
      </p:pic>
      <p:sp>
        <p:nvSpPr>
          <p:cNvPr id="3" name="Rectangle 2"/>
          <p:cNvSpPr/>
          <p:nvPr/>
        </p:nvSpPr>
        <p:spPr>
          <a:xfrm>
            <a:off x="-51005" y="0"/>
            <a:ext cx="12233364" cy="615545"/>
          </a:xfrm>
          <a:prstGeom prst="rect">
            <a:avLst/>
          </a:prstGeom>
        </p:spPr>
        <p:txBody>
          <a:bodyPr wrap="square" lIns="121912" tIns="60956" rIns="121912" bIns="60956">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Alliance Overview</a:t>
            </a:r>
          </a:p>
        </p:txBody>
      </p:sp>
      <p:sp>
        <p:nvSpPr>
          <p:cNvPr id="12" name="Rectangle 11"/>
          <p:cNvSpPr/>
          <p:nvPr/>
        </p:nvSpPr>
        <p:spPr>
          <a:xfrm>
            <a:off x="172949" y="4711610"/>
            <a:ext cx="2590167" cy="1846651"/>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Culturally diverse cohort-based learning communities with intensive student support including a dedicated </a:t>
            </a:r>
            <a:r>
              <a:rPr lang="en-US" sz="1600" i="1" dirty="0">
                <a:solidFill>
                  <a:schemeClr val="accent4">
                    <a:lumMod val="10000"/>
                  </a:schemeClr>
                </a:solidFill>
                <a:latin typeface="Arial"/>
                <a:cs typeface="Arial"/>
              </a:rPr>
              <a:t>Student Support Specialist (SSS)</a:t>
            </a:r>
          </a:p>
        </p:txBody>
      </p:sp>
      <p:sp>
        <p:nvSpPr>
          <p:cNvPr id="22" name="Rectangle 21">
            <a:extLst>
              <a:ext uri="{FF2B5EF4-FFF2-40B4-BE49-F238E27FC236}">
                <a16:creationId xmlns:a16="http://schemas.microsoft.com/office/drawing/2014/main" id="{262F79CB-CAE3-1C46-B4F9-9E361FE1DF3E}"/>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9" name="Group 8">
            <a:extLst>
              <a:ext uri="{FF2B5EF4-FFF2-40B4-BE49-F238E27FC236}">
                <a16:creationId xmlns:a16="http://schemas.microsoft.com/office/drawing/2014/main" id="{301D6CD3-AD26-E743-80DC-F7F14EAEB46F}"/>
              </a:ext>
            </a:extLst>
          </p:cNvPr>
          <p:cNvGrpSpPr/>
          <p:nvPr/>
        </p:nvGrpSpPr>
        <p:grpSpPr>
          <a:xfrm>
            <a:off x="468088" y="935105"/>
            <a:ext cx="11183978" cy="998505"/>
            <a:chOff x="402772" y="891561"/>
            <a:chExt cx="11183978" cy="998505"/>
          </a:xfrm>
        </p:grpSpPr>
        <p:sp>
          <p:nvSpPr>
            <p:cNvPr id="10" name="Rectangle 9">
              <a:extLst>
                <a:ext uri="{FF2B5EF4-FFF2-40B4-BE49-F238E27FC236}">
                  <a16:creationId xmlns:a16="http://schemas.microsoft.com/office/drawing/2014/main" id="{69D8F432-6E7F-1C4F-AE15-FB1E9A85EB38}"/>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E8504223-4654-E844-AA87-F1A44A877C9B}"/>
                </a:ext>
              </a:extLst>
            </p:cNvPr>
            <p:cNvSpPr/>
            <p:nvPr/>
          </p:nvSpPr>
          <p:spPr>
            <a:xfrm>
              <a:off x="454913" y="935967"/>
              <a:ext cx="11131837" cy="954099"/>
            </a:xfrm>
            <a:prstGeom prst="rect">
              <a:avLst/>
            </a:prstGeom>
            <a:noFill/>
            <a:ln>
              <a:noFill/>
            </a:ln>
          </p:spPr>
          <p:txBody>
            <a:bodyPr wrap="square" lIns="121912" tIns="60956" rIns="121912" bIns="60956">
              <a:spAutoFit/>
            </a:bodyPr>
            <a:lstStyle/>
            <a:p>
              <a:pPr algn="ctr" defTabSz="609555"/>
              <a:r>
                <a:rPr lang="en-US" sz="1800" dirty="0">
                  <a:solidFill>
                    <a:schemeClr val="accent4">
                      <a:lumMod val="10000"/>
                    </a:schemeClr>
                  </a:solidFill>
                  <a:latin typeface="Helvetica" pitchFamily="2" charset="0"/>
                </a:rPr>
                <a:t>The </a:t>
              </a:r>
              <a:r>
                <a:rPr lang="en-US" sz="1800" b="1" dirty="0">
                  <a:solidFill>
                    <a:schemeClr val="accent4">
                      <a:lumMod val="10000"/>
                    </a:schemeClr>
                  </a:solidFill>
                  <a:latin typeface="Helvetica" pitchFamily="2" charset="0"/>
                </a:rPr>
                <a:t>goals</a:t>
              </a:r>
              <a:r>
                <a:rPr lang="en-US" sz="1800" dirty="0">
                  <a:solidFill>
                    <a:schemeClr val="accent4">
                      <a:lumMod val="10000"/>
                    </a:schemeClr>
                  </a:solidFill>
                  <a:latin typeface="Helvetica" pitchFamily="2" charset="0"/>
                </a:rPr>
                <a:t> of this NSF INCLUDES Alliance are to</a:t>
              </a:r>
              <a:r>
                <a:rPr lang="en-US" sz="1800" dirty="0">
                  <a:solidFill>
                    <a:schemeClr val="accent6">
                      <a:lumMod val="90000"/>
                      <a:lumOff val="10000"/>
                    </a:schemeClr>
                  </a:solidFill>
                  <a:latin typeface="Helvetica" pitchFamily="2" charset="0"/>
                </a:rPr>
                <a:t> </a:t>
              </a:r>
              <a:r>
                <a:rPr lang="en-US" sz="1800" dirty="0">
                  <a:solidFill>
                    <a:schemeClr val="accent4">
                      <a:lumMod val="10000"/>
                    </a:schemeClr>
                  </a:solidFill>
                  <a:latin typeface="Helvetica" pitchFamily="2" charset="0"/>
                </a:rPr>
                <a:t>improve practice related to </a:t>
              </a:r>
              <a:r>
                <a:rPr lang="en-US" sz="1800" b="1" i="1" dirty="0">
                  <a:solidFill>
                    <a:srgbClr val="B30838"/>
                  </a:solidFill>
                  <a:latin typeface="Helvetica" pitchFamily="2" charset="0"/>
                </a:rPr>
                <a:t>providing access to STEM education </a:t>
              </a:r>
              <a:r>
                <a:rPr lang="en-US" sz="1800" dirty="0">
                  <a:solidFill>
                    <a:schemeClr val="accent4">
                      <a:lumMod val="10000"/>
                    </a:schemeClr>
                  </a:solidFill>
                  <a:latin typeface="Helvetica" pitchFamily="2" charset="0"/>
                </a:rPr>
                <a:t>and </a:t>
              </a:r>
              <a:r>
                <a:rPr lang="en-US" sz="1800" b="1" i="1" dirty="0">
                  <a:solidFill>
                    <a:srgbClr val="B30838"/>
                  </a:solidFill>
                  <a:latin typeface="Helvetica" pitchFamily="2" charset="0"/>
                </a:rPr>
                <a:t>employment for thousands of underprepared community college</a:t>
              </a:r>
              <a:r>
                <a:rPr lang="en-US" sz="1800" dirty="0">
                  <a:solidFill>
                    <a:schemeClr val="accent4">
                      <a:lumMod val="10000"/>
                    </a:schemeClr>
                  </a:solidFill>
                  <a:latin typeface="Helvetica" pitchFamily="2" charset="0"/>
                </a:rPr>
                <a:t> students through a networked improvement community approach.</a:t>
              </a:r>
              <a:endParaRPr lang="en-US" sz="1800" i="1" dirty="0">
                <a:solidFill>
                  <a:schemeClr val="accent4">
                    <a:lumMod val="10000"/>
                  </a:schemeClr>
                </a:solidFill>
                <a:latin typeface="Helvetica" pitchFamily="2" charset="0"/>
              </a:endParaRPr>
            </a:p>
          </p:txBody>
        </p:sp>
      </p:grpSp>
    </p:spTree>
    <p:extLst>
      <p:ext uri="{BB962C8B-B14F-4D97-AF65-F5344CB8AC3E}">
        <p14:creationId xmlns:p14="http://schemas.microsoft.com/office/powerpoint/2010/main" val="265799020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5DF253-DD12-A94D-8F9D-504A352DB186}"/>
              </a:ext>
            </a:extLst>
          </p:cNvPr>
          <p:cNvSpPr/>
          <p:nvPr/>
        </p:nvSpPr>
        <p:spPr>
          <a:xfrm>
            <a:off x="6981544" y="2991755"/>
            <a:ext cx="4129243" cy="1323439"/>
          </a:xfrm>
          <a:prstGeom prst="rect">
            <a:avLst/>
          </a:prstGeom>
        </p:spPr>
        <p:txBody>
          <a:bodyPr wrap="square">
            <a:spAutoFit/>
          </a:bodyPr>
          <a:lstStyle/>
          <a:p>
            <a:r>
              <a:rPr lang="en-US" sz="2000" dirty="0">
                <a:latin typeface="Arial" panose="020B0604020202020204" pitchFamily="34" charset="0"/>
                <a:ea typeface="Calibri" panose="020F0502020204030204" pitchFamily="34" charset="0"/>
                <a:cs typeface="Arial" panose="020B0604020202020204" pitchFamily="34" charset="0"/>
              </a:rPr>
              <a:t>Differences in covariates between INCLUDES and non-INCLUDES students before and after propensity score matching. </a:t>
            </a:r>
            <a:endParaRPr lang="en-US"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B554A07-1E54-4F4E-BA4D-82416197271D}"/>
              </a:ext>
            </a:extLst>
          </p:cNvPr>
          <p:cNvPicPr/>
          <p:nvPr/>
        </p:nvPicPr>
        <p:blipFill>
          <a:blip r:embed="rId3">
            <a:extLst>
              <a:ext uri="{28A0092B-C50C-407E-A947-70E740481C1C}">
                <a14:useLocalDpi xmlns:a14="http://schemas.microsoft.com/office/drawing/2010/main"/>
              </a:ext>
            </a:extLst>
          </a:blip>
          <a:stretch>
            <a:fillRect/>
          </a:stretch>
        </p:blipFill>
        <p:spPr>
          <a:xfrm>
            <a:off x="848586" y="2691697"/>
            <a:ext cx="5367158" cy="3821497"/>
          </a:xfrm>
          <a:prstGeom prst="rect">
            <a:avLst/>
          </a:prstGeom>
          <a:ln>
            <a:solidFill>
              <a:schemeClr val="tx1"/>
            </a:solidFill>
          </a:ln>
        </p:spPr>
      </p:pic>
      <p:sp>
        <p:nvSpPr>
          <p:cNvPr id="10" name="Rectangle 9">
            <a:extLst>
              <a:ext uri="{FF2B5EF4-FFF2-40B4-BE49-F238E27FC236}">
                <a16:creationId xmlns:a16="http://schemas.microsoft.com/office/drawing/2014/main" id="{9E974609-65B2-2641-AA77-439AE78A69BE}"/>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3" name="Rectangle 12">
            <a:extLst>
              <a:ext uri="{FF2B5EF4-FFF2-40B4-BE49-F238E27FC236}">
                <a16:creationId xmlns:a16="http://schemas.microsoft.com/office/drawing/2014/main" id="{E4EBFC2E-B991-3C4C-97D0-D4E643BEDF0D}"/>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12" name="Rectangle 11">
            <a:extLst>
              <a:ext uri="{FF2B5EF4-FFF2-40B4-BE49-F238E27FC236}">
                <a16:creationId xmlns:a16="http://schemas.microsoft.com/office/drawing/2014/main" id="{43306858-2C66-F649-950D-40E4E7AEB7BF}"/>
              </a:ext>
            </a:extLst>
          </p:cNvPr>
          <p:cNvSpPr/>
          <p:nvPr/>
        </p:nvSpPr>
        <p:spPr>
          <a:xfrm>
            <a:off x="206829" y="2082555"/>
            <a:ext cx="11441832"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Student Academic Data Analysis for Saddleback Fall 2017 and Fall 2018 INCLUDES Students</a:t>
            </a:r>
            <a:r>
              <a:rPr lang="en-US" sz="2000" dirty="0">
                <a:latin typeface="Arial" panose="020B0604020202020204" pitchFamily="34" charset="0"/>
                <a:cs typeface="Arial" panose="020B0604020202020204" pitchFamily="34" charset="0"/>
              </a:rPr>
              <a:t> </a:t>
            </a:r>
          </a:p>
        </p:txBody>
      </p:sp>
      <p:sp>
        <p:nvSpPr>
          <p:cNvPr id="16" name="Rectangle 15">
            <a:extLst>
              <a:ext uri="{FF2B5EF4-FFF2-40B4-BE49-F238E27FC236}">
                <a16:creationId xmlns:a16="http://schemas.microsoft.com/office/drawing/2014/main" id="{97E6FDCB-569F-594C-B803-4B7C946116D9}"/>
              </a:ext>
            </a:extLst>
          </p:cNvPr>
          <p:cNvSpPr/>
          <p:nvPr/>
        </p:nvSpPr>
        <p:spPr>
          <a:xfrm>
            <a:off x="478643" y="1094855"/>
            <a:ext cx="11234711" cy="400110"/>
          </a:xfrm>
          <a:prstGeom prst="rect">
            <a:avLst/>
          </a:prstGeom>
        </p:spPr>
        <p:txBody>
          <a:bodyPr wrap="square">
            <a:spAutoFit/>
          </a:bodyPr>
          <a:lstStyle/>
          <a:p>
            <a:pPr marL="1439863" indent="-1439863"/>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Collection of student academic data including propensity matching comparison group</a:t>
            </a:r>
          </a:p>
        </p:txBody>
      </p:sp>
    </p:spTree>
    <p:extLst>
      <p:ext uri="{BB962C8B-B14F-4D97-AF65-F5344CB8AC3E}">
        <p14:creationId xmlns:p14="http://schemas.microsoft.com/office/powerpoint/2010/main" val="15759030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8683-489C-F743-8068-82845D4F2226}"/>
              </a:ext>
            </a:extLst>
          </p:cNvPr>
          <p:cNvSpPr/>
          <p:nvPr/>
        </p:nvSpPr>
        <p:spPr>
          <a:xfrm>
            <a:off x="206829" y="2082555"/>
            <a:ext cx="11441832"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Student Academic Data Analysis for Saddleback Fall 2017 and Fall 2018 INCLUDES Students</a:t>
            </a:r>
            <a:r>
              <a:rPr lang="en-US" sz="2000" dirty="0">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B7C0DE2-F53A-FA44-9323-1DB13DA8222F}"/>
              </a:ext>
            </a:extLst>
          </p:cNvPr>
          <p:cNvSpPr/>
          <p:nvPr/>
        </p:nvSpPr>
        <p:spPr>
          <a:xfrm>
            <a:off x="675589" y="2957878"/>
            <a:ext cx="11040533" cy="1714957"/>
          </a:xfrm>
          <a:prstGeom prst="rect">
            <a:avLst/>
          </a:prstGeom>
        </p:spPr>
        <p:txBody>
          <a:bodyPr wrap="square">
            <a:spAutoFit/>
          </a:bodyPr>
          <a:lstStyle/>
          <a:p>
            <a:pPr>
              <a:lnSpc>
                <a:spcPct val="107000"/>
              </a:lnSpc>
              <a:spcAft>
                <a:spcPts val="800"/>
              </a:spcAft>
            </a:pPr>
            <a:r>
              <a:rPr lang="en-US" sz="2000" b="1" dirty="0">
                <a:solidFill>
                  <a:srgbClr val="B30838"/>
                </a:solidFill>
                <a:latin typeface="Arial" panose="020B0604020202020204" pitchFamily="34" charset="0"/>
                <a:ea typeface="Calibri" panose="020F0502020204030204" pitchFamily="34" charset="0"/>
                <a:cs typeface="Arial" panose="020B0604020202020204" pitchFamily="34" charset="0"/>
              </a:rPr>
              <a:t>Academic Data Analysis Summary:</a:t>
            </a:r>
            <a:r>
              <a:rPr lang="en-US" sz="2000" b="1" dirty="0">
                <a:latin typeface="Arial" panose="020B0604020202020204" pitchFamily="34" charset="0"/>
                <a:ea typeface="Calibri" panose="020F0502020204030204" pitchFamily="34" charset="0"/>
                <a:cs typeface="Arial" panose="020B0604020202020204" pitchFamily="34" charset="0"/>
              </a:rPr>
              <a:t> </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INCLUDES cohort students, including females, Latinos, and economically-disadvantaged students, were more than </a:t>
            </a:r>
            <a:r>
              <a:rPr lang="en-US" sz="2000" b="1" i="1" dirty="0">
                <a:solidFill>
                  <a:srgbClr val="B30838"/>
                </a:solidFill>
                <a:latin typeface="Arial" panose="020B0604020202020204" pitchFamily="34" charset="0"/>
                <a:ea typeface="Calibri" panose="020F0502020204030204" pitchFamily="34" charset="0"/>
                <a:cs typeface="Arial" panose="020B0604020202020204" pitchFamily="34" charset="0"/>
              </a:rPr>
              <a:t>5 times more likely to become calculus-ready</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than were propensity score matched non-cohort students. These same INCLUDES cohort students had higher math course grades than did propensity score matched non-cohort students.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328E627-0111-FA40-B088-9A9EA1AD6D5C}"/>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0" name="Rectangle 9">
            <a:extLst>
              <a:ext uri="{FF2B5EF4-FFF2-40B4-BE49-F238E27FC236}">
                <a16:creationId xmlns:a16="http://schemas.microsoft.com/office/drawing/2014/main" id="{82095F33-FCCA-D545-9A34-655D41AFB7D6}"/>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9" name="Rectangle 8">
            <a:extLst>
              <a:ext uri="{FF2B5EF4-FFF2-40B4-BE49-F238E27FC236}">
                <a16:creationId xmlns:a16="http://schemas.microsoft.com/office/drawing/2014/main" id="{A4326870-BC7D-3848-8419-4786D0A3AA56}"/>
              </a:ext>
            </a:extLst>
          </p:cNvPr>
          <p:cNvSpPr/>
          <p:nvPr/>
        </p:nvSpPr>
        <p:spPr>
          <a:xfrm>
            <a:off x="478643" y="1094855"/>
            <a:ext cx="11234711" cy="400110"/>
          </a:xfrm>
          <a:prstGeom prst="rect">
            <a:avLst/>
          </a:prstGeom>
        </p:spPr>
        <p:txBody>
          <a:bodyPr wrap="square">
            <a:spAutoFit/>
          </a:bodyPr>
          <a:lstStyle/>
          <a:p>
            <a:pPr marL="1439863" indent="-1439863"/>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Collection of student academic data including propensity matching comparison group</a:t>
            </a:r>
          </a:p>
        </p:txBody>
      </p:sp>
    </p:spTree>
    <p:extLst>
      <p:ext uri="{BB962C8B-B14F-4D97-AF65-F5344CB8AC3E}">
        <p14:creationId xmlns:p14="http://schemas.microsoft.com/office/powerpoint/2010/main" val="278356170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9A8E17-F778-DB47-ABD2-76F2062F4E28}"/>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0" name="Rectangle 9">
            <a:extLst>
              <a:ext uri="{FF2B5EF4-FFF2-40B4-BE49-F238E27FC236}">
                <a16:creationId xmlns:a16="http://schemas.microsoft.com/office/drawing/2014/main" id="{261C0A18-1A22-E149-9718-70715DE56CE9}"/>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8" name="Rectangle 7">
            <a:extLst>
              <a:ext uri="{FF2B5EF4-FFF2-40B4-BE49-F238E27FC236}">
                <a16:creationId xmlns:a16="http://schemas.microsoft.com/office/drawing/2014/main" id="{9ADB0133-0F01-FC4F-B9E7-D95CB14DEE79}"/>
              </a:ext>
            </a:extLst>
          </p:cNvPr>
          <p:cNvSpPr/>
          <p:nvPr/>
        </p:nvSpPr>
        <p:spPr>
          <a:xfrm>
            <a:off x="-394962" y="1188939"/>
            <a:ext cx="9069686" cy="400110"/>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Collecting data on participation in internships</a:t>
            </a:r>
          </a:p>
        </p:txBody>
      </p:sp>
    </p:spTree>
    <p:extLst>
      <p:ext uri="{BB962C8B-B14F-4D97-AF65-F5344CB8AC3E}">
        <p14:creationId xmlns:p14="http://schemas.microsoft.com/office/powerpoint/2010/main" val="214230096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642C3E-66E3-2242-805E-974BFFA375E4}"/>
              </a:ext>
            </a:extLst>
          </p:cNvPr>
          <p:cNvSpPr/>
          <p:nvPr/>
        </p:nvSpPr>
        <p:spPr>
          <a:xfrm>
            <a:off x="736439" y="2554375"/>
            <a:ext cx="11601335" cy="3821559"/>
          </a:xfrm>
          <a:prstGeom prst="rect">
            <a:avLst/>
          </a:prstGeom>
        </p:spPr>
        <p:txBody>
          <a:bodyPr wrap="square">
            <a:spAutoFit/>
          </a:bodyPr>
          <a:lstStyle/>
          <a:p>
            <a:r>
              <a:rPr lang="en-US" sz="1800" dirty="0">
                <a:latin typeface="Arial" panose="020B0604020202020204" pitchFamily="34" charset="0"/>
                <a:cs typeface="Arial" panose="020B0604020202020204" pitchFamily="34" charset="0"/>
              </a:rPr>
              <a:t>The following placements were made for </a:t>
            </a:r>
            <a:r>
              <a:rPr lang="en-US" sz="1800" b="1" dirty="0">
                <a:solidFill>
                  <a:srgbClr val="B30838"/>
                </a:solidFill>
                <a:latin typeface="Arial" panose="020B0604020202020204" pitchFamily="34" charset="0"/>
                <a:cs typeface="Arial" panose="020B0604020202020204" pitchFamily="34" charset="0"/>
              </a:rPr>
              <a:t>summer 2019 internships</a:t>
            </a:r>
            <a:r>
              <a:rPr lang="en-US" sz="1800" dirty="0">
                <a:solidFill>
                  <a:srgbClr val="B30838"/>
                </a:solidFill>
                <a:latin typeface="Arial" panose="020B0604020202020204" pitchFamily="34" charset="0"/>
                <a:cs typeface="Arial" panose="020B0604020202020204" pitchFamily="34" charset="0"/>
              </a:rPr>
              <a:t>:</a:t>
            </a:r>
          </a:p>
          <a:p>
            <a:endParaRPr lang="en-US" sz="800" dirty="0">
              <a:latin typeface="Arial" panose="020B0604020202020204" pitchFamily="34" charset="0"/>
              <a:cs typeface="Arial" panose="020B0604020202020204" pitchFamily="34" charset="0"/>
            </a:endParaRP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SLAC National Accelerator: </a:t>
            </a:r>
            <a:r>
              <a:rPr lang="en-US" sz="1800" dirty="0">
                <a:latin typeface="Arial" panose="020B0604020202020204" pitchFamily="34" charset="0"/>
                <a:cs typeface="Arial" panose="020B0604020202020204" pitchFamily="34" charset="0"/>
              </a:rPr>
              <a:t>16 interns (12 Ohlone, 2 Mission, 2 Skyline)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Lawrence Livermore National Lab: </a:t>
            </a:r>
            <a:r>
              <a:rPr lang="en-US" sz="1800" dirty="0">
                <a:latin typeface="Arial" panose="020B0604020202020204" pitchFamily="34" charset="0"/>
                <a:cs typeface="Arial" panose="020B0604020202020204" pitchFamily="34" charset="0"/>
              </a:rPr>
              <a:t>12 interns, (10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 2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Northrop Grumman: </a:t>
            </a:r>
            <a:r>
              <a:rPr lang="en-US" sz="1800" dirty="0">
                <a:latin typeface="Arial" panose="020B0604020202020204" pitchFamily="34" charset="0"/>
                <a:cs typeface="Arial" panose="020B0604020202020204" pitchFamily="34" charset="0"/>
              </a:rPr>
              <a:t>10 interns (5 Santa Ana, 5 Saddleback)</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UC Berkeley Transfer to Excellence Research Program: </a:t>
            </a:r>
            <a:r>
              <a:rPr lang="en-US" sz="1800" dirty="0">
                <a:latin typeface="Arial" panose="020B0604020202020204" pitchFamily="34" charset="0"/>
                <a:cs typeface="Arial" panose="020B0604020202020204" pitchFamily="34" charset="0"/>
              </a:rPr>
              <a:t>1 intern (Skyline)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Lam Research: </a:t>
            </a:r>
            <a:r>
              <a:rPr lang="en-US" sz="1800" dirty="0">
                <a:latin typeface="Arial" panose="020B0604020202020204" pitchFamily="34" charset="0"/>
                <a:cs typeface="Arial" panose="020B0604020202020204" pitchFamily="34" charset="0"/>
              </a:rPr>
              <a:t>2 interns (Ohlone and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City of Pleasanton, City Planning Office (Civil Engineering): </a:t>
            </a:r>
            <a:r>
              <a:rPr lang="en-US" sz="1800" dirty="0">
                <a:latin typeface="Arial" panose="020B0604020202020204" pitchFamily="34" charset="0"/>
                <a:cs typeface="Arial" panose="020B0604020202020204" pitchFamily="34" charset="0"/>
              </a:rPr>
              <a:t>1 intern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Varian Medical Systems: </a:t>
            </a:r>
            <a:r>
              <a:rPr lang="en-US" sz="1800" dirty="0">
                <a:latin typeface="Arial" panose="020B0604020202020204" pitchFamily="34" charset="0"/>
                <a:cs typeface="Arial" panose="020B0604020202020204" pitchFamily="34" charset="0"/>
              </a:rPr>
              <a:t>1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Silicon Valley Bank (Cybersecurity):</a:t>
            </a:r>
            <a:r>
              <a:rPr lang="en-US" sz="1800" dirty="0">
                <a:latin typeface="Arial" panose="020B0604020202020204" pitchFamily="34" charset="0"/>
                <a:cs typeface="Arial" panose="020B0604020202020204" pitchFamily="34" charset="0"/>
              </a:rPr>
              <a:t> 1 (San Jose City College)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MECU Credit Union: </a:t>
            </a:r>
            <a:r>
              <a:rPr lang="en-US" sz="1800" dirty="0">
                <a:latin typeface="Arial" panose="020B0604020202020204" pitchFamily="34" charset="0"/>
                <a:cs typeface="Arial" panose="020B0604020202020204" pitchFamily="34" charset="0"/>
              </a:rPr>
              <a:t>1 (CCBC)</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Modus: </a:t>
            </a:r>
            <a:r>
              <a:rPr lang="en-US" sz="1800" dirty="0">
                <a:latin typeface="Arial" panose="020B0604020202020204" pitchFamily="34" charset="0"/>
                <a:cs typeface="Arial" panose="020B0604020202020204" pitchFamily="34" charset="0"/>
              </a:rPr>
              <a:t>1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Hathaway Dinwiddie:</a:t>
            </a:r>
            <a:r>
              <a:rPr lang="en-US" sz="1800" dirty="0">
                <a:latin typeface="Arial" panose="020B0604020202020204" pitchFamily="34" charset="0"/>
                <a:cs typeface="Arial" panose="020B0604020202020204" pitchFamily="34" charset="0"/>
              </a:rPr>
              <a:t> 1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888B5285-B3F8-C145-A594-400AA2C206C3}"/>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1" name="Rectangle 10">
            <a:extLst>
              <a:ext uri="{FF2B5EF4-FFF2-40B4-BE49-F238E27FC236}">
                <a16:creationId xmlns:a16="http://schemas.microsoft.com/office/drawing/2014/main" id="{2A250C6B-B7AB-C04B-9FBF-12290F3162D2}"/>
              </a:ext>
            </a:extLst>
          </p:cNvPr>
          <p:cNvSpPr/>
          <p:nvPr/>
        </p:nvSpPr>
        <p:spPr>
          <a:xfrm>
            <a:off x="-394962" y="1188939"/>
            <a:ext cx="9069686" cy="400110"/>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Collecting data on participation in internships</a:t>
            </a:r>
          </a:p>
        </p:txBody>
      </p:sp>
      <p:sp>
        <p:nvSpPr>
          <p:cNvPr id="8" name="Rectangle 7">
            <a:extLst>
              <a:ext uri="{FF2B5EF4-FFF2-40B4-BE49-F238E27FC236}">
                <a16:creationId xmlns:a16="http://schemas.microsoft.com/office/drawing/2014/main" id="{D048D76A-F656-DD48-A465-A41109A33352}"/>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1438342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642C3E-66E3-2242-805E-974BFFA375E4}"/>
              </a:ext>
            </a:extLst>
          </p:cNvPr>
          <p:cNvSpPr/>
          <p:nvPr/>
        </p:nvSpPr>
        <p:spPr>
          <a:xfrm>
            <a:off x="736439" y="2554375"/>
            <a:ext cx="11601335" cy="3821559"/>
          </a:xfrm>
          <a:prstGeom prst="rect">
            <a:avLst/>
          </a:prstGeom>
        </p:spPr>
        <p:txBody>
          <a:bodyPr wrap="square">
            <a:spAutoFit/>
          </a:bodyPr>
          <a:lstStyle/>
          <a:p>
            <a:r>
              <a:rPr lang="en-US" sz="1800" dirty="0">
                <a:latin typeface="Arial" panose="020B0604020202020204" pitchFamily="34" charset="0"/>
                <a:cs typeface="Arial" panose="020B0604020202020204" pitchFamily="34" charset="0"/>
              </a:rPr>
              <a:t>The following placements were made for </a:t>
            </a:r>
            <a:r>
              <a:rPr lang="en-US" sz="1800" b="1" dirty="0">
                <a:solidFill>
                  <a:srgbClr val="B30838"/>
                </a:solidFill>
                <a:latin typeface="Arial" panose="020B0604020202020204" pitchFamily="34" charset="0"/>
                <a:cs typeface="Arial" panose="020B0604020202020204" pitchFamily="34" charset="0"/>
              </a:rPr>
              <a:t>summer 2019 internships</a:t>
            </a:r>
            <a:r>
              <a:rPr lang="en-US" sz="1800" dirty="0">
                <a:solidFill>
                  <a:srgbClr val="B30838"/>
                </a:solidFill>
                <a:latin typeface="Arial" panose="020B0604020202020204" pitchFamily="34" charset="0"/>
                <a:cs typeface="Arial" panose="020B0604020202020204" pitchFamily="34" charset="0"/>
              </a:rPr>
              <a:t>:</a:t>
            </a:r>
          </a:p>
          <a:p>
            <a:endParaRPr lang="en-US" sz="800" dirty="0">
              <a:latin typeface="Arial" panose="020B0604020202020204" pitchFamily="34" charset="0"/>
              <a:cs typeface="Arial" panose="020B0604020202020204" pitchFamily="34" charset="0"/>
            </a:endParaRP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SLAC National Accelerator: </a:t>
            </a:r>
            <a:r>
              <a:rPr lang="en-US" sz="1800" dirty="0">
                <a:latin typeface="Arial" panose="020B0604020202020204" pitchFamily="34" charset="0"/>
                <a:cs typeface="Arial" panose="020B0604020202020204" pitchFamily="34" charset="0"/>
              </a:rPr>
              <a:t>16 interns (12 Ohlone, 2 Mission, 2 Skyline)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Lawrence Livermore National Lab: </a:t>
            </a:r>
            <a:r>
              <a:rPr lang="en-US" sz="1800" dirty="0">
                <a:latin typeface="Arial" panose="020B0604020202020204" pitchFamily="34" charset="0"/>
                <a:cs typeface="Arial" panose="020B0604020202020204" pitchFamily="34" charset="0"/>
              </a:rPr>
              <a:t>12 interns, (10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 2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Northrop Grumman: </a:t>
            </a:r>
            <a:r>
              <a:rPr lang="en-US" sz="1800" dirty="0">
                <a:latin typeface="Arial" panose="020B0604020202020204" pitchFamily="34" charset="0"/>
                <a:cs typeface="Arial" panose="020B0604020202020204" pitchFamily="34" charset="0"/>
              </a:rPr>
              <a:t>10 interns (5 Santa Ana, 5 Saddleback)</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UC Berkeley Transfer to Excellence Research Program: </a:t>
            </a:r>
            <a:r>
              <a:rPr lang="en-US" sz="1800" dirty="0">
                <a:latin typeface="Arial" panose="020B0604020202020204" pitchFamily="34" charset="0"/>
                <a:cs typeface="Arial" panose="020B0604020202020204" pitchFamily="34" charset="0"/>
              </a:rPr>
              <a:t>1 intern (Skyline)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Lam Research: </a:t>
            </a:r>
            <a:r>
              <a:rPr lang="en-US" sz="1800" dirty="0">
                <a:latin typeface="Arial" panose="020B0604020202020204" pitchFamily="34" charset="0"/>
                <a:cs typeface="Arial" panose="020B0604020202020204" pitchFamily="34" charset="0"/>
              </a:rPr>
              <a:t>2 interns (Ohlone and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City of Pleasanton, City Planning Office (Civil Engineering): </a:t>
            </a:r>
            <a:r>
              <a:rPr lang="en-US" sz="1800" dirty="0">
                <a:latin typeface="Arial" panose="020B0604020202020204" pitchFamily="34" charset="0"/>
                <a:cs typeface="Arial" panose="020B0604020202020204" pitchFamily="34" charset="0"/>
              </a:rPr>
              <a:t>1 intern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Varian Medical Systems: </a:t>
            </a:r>
            <a:r>
              <a:rPr lang="en-US" sz="1800" dirty="0">
                <a:latin typeface="Arial" panose="020B0604020202020204" pitchFamily="34" charset="0"/>
                <a:cs typeface="Arial" panose="020B0604020202020204" pitchFamily="34" charset="0"/>
              </a:rPr>
              <a:t>1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Silicon Valley Bank (Cybersecurity):</a:t>
            </a:r>
            <a:r>
              <a:rPr lang="en-US" sz="1800" dirty="0">
                <a:latin typeface="Arial" panose="020B0604020202020204" pitchFamily="34" charset="0"/>
                <a:cs typeface="Arial" panose="020B0604020202020204" pitchFamily="34" charset="0"/>
              </a:rPr>
              <a:t> 1 (San Jose City College)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MECU Credit Union: </a:t>
            </a:r>
            <a:r>
              <a:rPr lang="en-US" sz="1800" dirty="0">
                <a:latin typeface="Arial" panose="020B0604020202020204" pitchFamily="34" charset="0"/>
                <a:cs typeface="Arial" panose="020B0604020202020204" pitchFamily="34" charset="0"/>
              </a:rPr>
              <a:t>1 (CCBC)</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Modus: </a:t>
            </a:r>
            <a:r>
              <a:rPr lang="en-US" sz="1800" dirty="0">
                <a:latin typeface="Arial" panose="020B0604020202020204" pitchFamily="34" charset="0"/>
                <a:cs typeface="Arial" panose="020B0604020202020204" pitchFamily="34" charset="0"/>
              </a:rPr>
              <a:t>1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Hathaway Dinwiddie:</a:t>
            </a:r>
            <a:r>
              <a:rPr lang="en-US" sz="1800" dirty="0">
                <a:latin typeface="Arial" panose="020B0604020202020204" pitchFamily="34" charset="0"/>
                <a:cs typeface="Arial" panose="020B0604020202020204" pitchFamily="34" charset="0"/>
              </a:rPr>
              <a:t> 1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888B5285-B3F8-C145-A594-400AA2C206C3}"/>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5" name="Cloud 4">
            <a:extLst>
              <a:ext uri="{FF2B5EF4-FFF2-40B4-BE49-F238E27FC236}">
                <a16:creationId xmlns:a16="http://schemas.microsoft.com/office/drawing/2014/main" id="{3AD2726A-B0FF-5C4A-8D97-5B3860D7CAC5}"/>
              </a:ext>
            </a:extLst>
          </p:cNvPr>
          <p:cNvSpPr/>
          <p:nvPr/>
        </p:nvSpPr>
        <p:spPr>
          <a:xfrm rot="774562">
            <a:off x="9157711" y="3253406"/>
            <a:ext cx="2671474" cy="1531394"/>
          </a:xfrm>
          <a:prstGeom prst="clou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panose="020B0604020202020204" pitchFamily="34" charset="0"/>
                <a:cs typeface="Arial" panose="020B0604020202020204" pitchFamily="34" charset="0"/>
              </a:rPr>
              <a:t>2019 Total: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47 internships</a:t>
            </a:r>
            <a:endParaRPr lang="en-US" sz="18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5D8E670-8C98-D342-A4F1-36AB6DFE7530}"/>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10" name="Rectangle 9">
            <a:extLst>
              <a:ext uri="{FF2B5EF4-FFF2-40B4-BE49-F238E27FC236}">
                <a16:creationId xmlns:a16="http://schemas.microsoft.com/office/drawing/2014/main" id="{C782EC0C-BA94-1A41-8327-BDEE9D6FDD9E}"/>
              </a:ext>
            </a:extLst>
          </p:cNvPr>
          <p:cNvSpPr/>
          <p:nvPr/>
        </p:nvSpPr>
        <p:spPr>
          <a:xfrm>
            <a:off x="-394962" y="1188939"/>
            <a:ext cx="9069686" cy="400110"/>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Collecting data on participation in internships</a:t>
            </a:r>
          </a:p>
        </p:txBody>
      </p:sp>
    </p:spTree>
    <p:extLst>
      <p:ext uri="{BB962C8B-B14F-4D97-AF65-F5344CB8AC3E}">
        <p14:creationId xmlns:p14="http://schemas.microsoft.com/office/powerpoint/2010/main" val="26166460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642C3E-66E3-2242-805E-974BFFA375E4}"/>
              </a:ext>
            </a:extLst>
          </p:cNvPr>
          <p:cNvSpPr/>
          <p:nvPr/>
        </p:nvSpPr>
        <p:spPr>
          <a:xfrm>
            <a:off x="736439" y="2554375"/>
            <a:ext cx="11601335" cy="3821559"/>
          </a:xfrm>
          <a:prstGeom prst="rect">
            <a:avLst/>
          </a:prstGeom>
        </p:spPr>
        <p:txBody>
          <a:bodyPr wrap="square">
            <a:spAutoFit/>
          </a:bodyPr>
          <a:lstStyle/>
          <a:p>
            <a:r>
              <a:rPr lang="en-US" sz="1800" dirty="0">
                <a:latin typeface="Arial" panose="020B0604020202020204" pitchFamily="34" charset="0"/>
                <a:cs typeface="Arial" panose="020B0604020202020204" pitchFamily="34" charset="0"/>
              </a:rPr>
              <a:t>The following placements were made for </a:t>
            </a:r>
            <a:r>
              <a:rPr lang="en-US" sz="1800" b="1" dirty="0">
                <a:solidFill>
                  <a:srgbClr val="B30838"/>
                </a:solidFill>
                <a:latin typeface="Arial" panose="020B0604020202020204" pitchFamily="34" charset="0"/>
                <a:cs typeface="Arial" panose="020B0604020202020204" pitchFamily="34" charset="0"/>
              </a:rPr>
              <a:t>summer 2019 internships</a:t>
            </a:r>
            <a:r>
              <a:rPr lang="en-US" sz="1800" dirty="0">
                <a:solidFill>
                  <a:srgbClr val="B30838"/>
                </a:solidFill>
                <a:latin typeface="Arial" panose="020B0604020202020204" pitchFamily="34" charset="0"/>
                <a:cs typeface="Arial" panose="020B0604020202020204" pitchFamily="34" charset="0"/>
              </a:rPr>
              <a:t>:</a:t>
            </a:r>
          </a:p>
          <a:p>
            <a:endParaRPr lang="en-US" sz="800" dirty="0">
              <a:latin typeface="Arial" panose="020B0604020202020204" pitchFamily="34" charset="0"/>
              <a:cs typeface="Arial" panose="020B0604020202020204" pitchFamily="34" charset="0"/>
            </a:endParaRP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SLAC National Accelerator: </a:t>
            </a:r>
            <a:r>
              <a:rPr lang="en-US" sz="1800" dirty="0">
                <a:latin typeface="Arial" panose="020B0604020202020204" pitchFamily="34" charset="0"/>
                <a:cs typeface="Arial" panose="020B0604020202020204" pitchFamily="34" charset="0"/>
              </a:rPr>
              <a:t>16 interns (12 Ohlone, 2 Mission, 2 Skyline)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Lawrence Livermore National Lab: </a:t>
            </a:r>
            <a:r>
              <a:rPr lang="en-US" sz="1800" dirty="0">
                <a:latin typeface="Arial" panose="020B0604020202020204" pitchFamily="34" charset="0"/>
                <a:cs typeface="Arial" panose="020B0604020202020204" pitchFamily="34" charset="0"/>
              </a:rPr>
              <a:t>12 interns, (10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 2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Northrop Grumman: </a:t>
            </a:r>
            <a:r>
              <a:rPr lang="en-US" sz="1800" dirty="0">
                <a:latin typeface="Arial" panose="020B0604020202020204" pitchFamily="34" charset="0"/>
                <a:cs typeface="Arial" panose="020B0604020202020204" pitchFamily="34" charset="0"/>
              </a:rPr>
              <a:t>10 interns (5 Santa Ana, 5 Saddleback)</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UC Berkeley Transfer to Excellence Research Program: </a:t>
            </a:r>
            <a:r>
              <a:rPr lang="en-US" sz="1800" dirty="0">
                <a:latin typeface="Arial" panose="020B0604020202020204" pitchFamily="34" charset="0"/>
                <a:cs typeface="Arial" panose="020B0604020202020204" pitchFamily="34" charset="0"/>
              </a:rPr>
              <a:t>1 intern (Skyline)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Lam Research: </a:t>
            </a:r>
            <a:r>
              <a:rPr lang="en-US" sz="1800" dirty="0">
                <a:latin typeface="Arial" panose="020B0604020202020204" pitchFamily="34" charset="0"/>
                <a:cs typeface="Arial" panose="020B0604020202020204" pitchFamily="34" charset="0"/>
              </a:rPr>
              <a:t>2 interns (Ohlone and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City of Pleasanton, City Planning Office (Civil Engineering): </a:t>
            </a:r>
            <a:r>
              <a:rPr lang="en-US" sz="1800" dirty="0">
                <a:latin typeface="Arial" panose="020B0604020202020204" pitchFamily="34" charset="0"/>
                <a:cs typeface="Arial" panose="020B0604020202020204" pitchFamily="34" charset="0"/>
              </a:rPr>
              <a:t>1 intern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Varian Medical Systems: </a:t>
            </a:r>
            <a:r>
              <a:rPr lang="en-US" sz="1800" dirty="0">
                <a:latin typeface="Arial" panose="020B0604020202020204" pitchFamily="34" charset="0"/>
                <a:cs typeface="Arial" panose="020B0604020202020204" pitchFamily="34" charset="0"/>
              </a:rPr>
              <a:t>1 (Ohlone)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Silicon Valley Bank (Cybersecurity):</a:t>
            </a:r>
            <a:r>
              <a:rPr lang="en-US" sz="1800" dirty="0">
                <a:latin typeface="Arial" panose="020B0604020202020204" pitchFamily="34" charset="0"/>
                <a:cs typeface="Arial" panose="020B0604020202020204" pitchFamily="34" charset="0"/>
              </a:rPr>
              <a:t> 1 (San Jose City College)</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MECU Credit Union: </a:t>
            </a:r>
            <a:r>
              <a:rPr lang="en-US" sz="1800" dirty="0">
                <a:latin typeface="Arial" panose="020B0604020202020204" pitchFamily="34" charset="0"/>
                <a:cs typeface="Arial" panose="020B0604020202020204" pitchFamily="34" charset="0"/>
              </a:rPr>
              <a:t>1 (CCBC)</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Modus: </a:t>
            </a:r>
            <a:r>
              <a:rPr lang="en-US" sz="1800" dirty="0">
                <a:latin typeface="Arial" panose="020B0604020202020204" pitchFamily="34" charset="0"/>
                <a:cs typeface="Arial" panose="020B0604020202020204" pitchFamily="34" charset="0"/>
              </a:rPr>
              <a:t>1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a:p>
            <a:pPr marL="585788" lvl="1" indent="-352425">
              <a:spcBef>
                <a:spcPts val="200"/>
              </a:spcBef>
              <a:buFont typeface="Arial" panose="020B0604020202020204" pitchFamily="34" charset="0"/>
              <a:buChar char="•"/>
            </a:pPr>
            <a:r>
              <a:rPr lang="en-US" sz="1800" i="1" dirty="0">
                <a:latin typeface="Arial" panose="020B0604020202020204" pitchFamily="34" charset="0"/>
                <a:cs typeface="Arial" panose="020B0604020202020204" pitchFamily="34" charset="0"/>
              </a:rPr>
              <a:t>Hathaway Dinwiddie:</a:t>
            </a:r>
            <a:r>
              <a:rPr lang="en-US" sz="1800" dirty="0">
                <a:latin typeface="Arial" panose="020B0604020202020204" pitchFamily="34" charset="0"/>
                <a:cs typeface="Arial" panose="020B0604020202020204" pitchFamily="34" charset="0"/>
              </a:rPr>
              <a:t> 1 (Las </a:t>
            </a:r>
            <a:r>
              <a:rPr lang="en-US" sz="1800" dirty="0" err="1">
                <a:latin typeface="Arial" panose="020B0604020202020204" pitchFamily="34" charset="0"/>
                <a:cs typeface="Arial" panose="020B0604020202020204" pitchFamily="34" charset="0"/>
              </a:rPr>
              <a:t>Positas</a:t>
            </a:r>
            <a:r>
              <a:rPr lang="en-US" sz="1800" dirty="0">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888B5285-B3F8-C145-A594-400AA2C206C3}"/>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8" name="Left Arrow Callout 7">
            <a:extLst>
              <a:ext uri="{FF2B5EF4-FFF2-40B4-BE49-F238E27FC236}">
                <a16:creationId xmlns:a16="http://schemas.microsoft.com/office/drawing/2014/main" id="{969AAFFE-C799-8946-BE7E-EC4006B2A2DF}"/>
              </a:ext>
            </a:extLst>
          </p:cNvPr>
          <p:cNvSpPr/>
          <p:nvPr/>
        </p:nvSpPr>
        <p:spPr>
          <a:xfrm>
            <a:off x="8088243" y="3307070"/>
            <a:ext cx="3941879" cy="871474"/>
          </a:xfrm>
          <a:prstGeom prst="leftArrowCallout">
            <a:avLst>
              <a:gd name="adj1" fmla="val 14637"/>
              <a:gd name="adj2" fmla="val 13342"/>
              <a:gd name="adj3" fmla="val 25000"/>
              <a:gd name="adj4" fmla="val 78013"/>
            </a:avLst>
          </a:prstGeom>
          <a:solidFill>
            <a:schemeClr val="accent5">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endParaRPr>
          </a:p>
        </p:txBody>
      </p:sp>
      <p:sp>
        <p:nvSpPr>
          <p:cNvPr id="9" name="Rectangle 8">
            <a:extLst>
              <a:ext uri="{FF2B5EF4-FFF2-40B4-BE49-F238E27FC236}">
                <a16:creationId xmlns:a16="http://schemas.microsoft.com/office/drawing/2014/main" id="{674BE39D-E080-8C46-85BF-9DF46736E010}"/>
              </a:ext>
            </a:extLst>
          </p:cNvPr>
          <p:cNvSpPr/>
          <p:nvPr/>
        </p:nvSpPr>
        <p:spPr>
          <a:xfrm>
            <a:off x="8991870" y="3303721"/>
            <a:ext cx="3039260" cy="923330"/>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Northrop Grumman extended offers for continued employment to all ten interns.</a:t>
            </a:r>
            <a:endParaRPr lang="en-US" sz="1800" dirty="0">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CABB288-D174-2F44-A42E-65E79240E1F9}"/>
              </a:ext>
            </a:extLst>
          </p:cNvPr>
          <p:cNvSpPr/>
          <p:nvPr/>
        </p:nvSpPr>
        <p:spPr>
          <a:xfrm>
            <a:off x="-394962" y="1188939"/>
            <a:ext cx="9069686" cy="400110"/>
          </a:xfrm>
          <a:prstGeom prst="rect">
            <a:avLst/>
          </a:prstGeom>
        </p:spPr>
        <p:txBody>
          <a:bodyPr wrap="square">
            <a:spAutoFit/>
          </a:bodyPr>
          <a:lstStyle/>
          <a:p>
            <a:pPr algn="ctr"/>
            <a:r>
              <a:rPr lang="en-US" sz="2000" b="1" dirty="0">
                <a:solidFill>
                  <a:srgbClr val="B30838"/>
                </a:solidFill>
                <a:latin typeface="Arial" panose="020B0604020202020204" pitchFamily="34" charset="0"/>
                <a:cs typeface="Arial" panose="020B0604020202020204" pitchFamily="34" charset="0"/>
              </a:rPr>
              <a:t>EXAMPLE:</a:t>
            </a:r>
            <a:r>
              <a:rPr lang="en-US" sz="2000" dirty="0">
                <a:latin typeface="Arial" panose="020B0604020202020204" pitchFamily="34" charset="0"/>
                <a:cs typeface="Arial" panose="020B0604020202020204" pitchFamily="34" charset="0"/>
              </a:rPr>
              <a:t> Collecting data on participation in internships</a:t>
            </a:r>
          </a:p>
        </p:txBody>
      </p:sp>
      <p:sp>
        <p:nvSpPr>
          <p:cNvPr id="12" name="Rectangle 11">
            <a:extLst>
              <a:ext uri="{FF2B5EF4-FFF2-40B4-BE49-F238E27FC236}">
                <a16:creationId xmlns:a16="http://schemas.microsoft.com/office/drawing/2014/main" id="{18FDE918-050B-3E4E-B0F8-EE37F8E5A446}"/>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74073162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C0DC09-0F57-FA4B-80BC-3BDA160F2154}"/>
              </a:ext>
            </a:extLst>
          </p:cNvPr>
          <p:cNvSpPr/>
          <p:nvPr/>
        </p:nvSpPr>
        <p:spPr>
          <a:xfrm>
            <a:off x="720274" y="1686277"/>
            <a:ext cx="11429116" cy="2462213"/>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Objective/Goal: </a:t>
            </a:r>
            <a:r>
              <a:rPr lang="en-US" sz="2400" dirty="0">
                <a:latin typeface="Arial" panose="020B0604020202020204" pitchFamily="34" charset="0"/>
                <a:cs typeface="Arial" panose="020B0604020202020204" pitchFamily="34" charset="0"/>
              </a:rPr>
              <a:t> Implementation Analysis and Learning to Improve</a:t>
            </a:r>
          </a:p>
          <a:p>
            <a:endParaRPr lang="en-US" dirty="0"/>
          </a:p>
          <a:p>
            <a:pPr marL="1779588" indent="-1779588"/>
            <a:r>
              <a:rPr lang="en-US" sz="2400" b="1" dirty="0">
                <a:latin typeface="Arial" panose="020B0604020202020204" pitchFamily="34" charset="0"/>
                <a:cs typeface="Arial" panose="020B0604020202020204" pitchFamily="34" charset="0"/>
              </a:rPr>
              <a:t>Deliverables:</a:t>
            </a:r>
            <a:r>
              <a:rPr lang="en-US" sz="2400" dirty="0">
                <a:latin typeface="Arial" panose="020B0604020202020204" pitchFamily="34" charset="0"/>
                <a:cs typeface="Arial" panose="020B0604020202020204" pitchFamily="34" charset="0"/>
              </a:rPr>
              <a:t>  White papers </a:t>
            </a:r>
          </a:p>
          <a:p>
            <a:pPr marL="1779588" indent="288925">
              <a:spcBef>
                <a:spcPts val="600"/>
              </a:spcBef>
            </a:pPr>
            <a:r>
              <a:rPr lang="en-US" sz="2400" dirty="0">
                <a:latin typeface="Arial" panose="020B0604020202020204" pitchFamily="34" charset="0"/>
                <a:cs typeface="Arial" panose="020B0604020202020204" pitchFamily="34" charset="0"/>
              </a:rPr>
              <a:t>STEM Core website </a:t>
            </a:r>
          </a:p>
          <a:p>
            <a:pPr marL="1779588" indent="288925">
              <a:spcBef>
                <a:spcPts val="600"/>
              </a:spcBef>
            </a:pPr>
            <a:r>
              <a:rPr lang="en-US" sz="2400" dirty="0">
                <a:latin typeface="Arial" panose="020B0604020202020204" pitchFamily="34" charset="0"/>
                <a:cs typeface="Arial" panose="020B0604020202020204" pitchFamily="34" charset="0"/>
              </a:rPr>
              <a:t>Conference presentations</a:t>
            </a:r>
          </a:p>
          <a:p>
            <a:pPr marL="1779588" indent="288925">
              <a:spcBef>
                <a:spcPts val="600"/>
              </a:spcBef>
            </a:pPr>
            <a:r>
              <a:rPr lang="en-US" sz="2400" dirty="0">
                <a:latin typeface="Arial" panose="020B0604020202020204" pitchFamily="34" charset="0"/>
                <a:cs typeface="Arial" panose="020B0604020202020204" pitchFamily="34" charset="0"/>
              </a:rPr>
              <a:t>Published research papers</a:t>
            </a:r>
            <a:endParaRPr lang="en-US" sz="2400" dirty="0">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3B63FF8-5A8B-0B47-9376-FDD771B920B9}"/>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pic>
        <p:nvPicPr>
          <p:cNvPr id="14" name="Picture 13">
            <a:extLst>
              <a:ext uri="{FF2B5EF4-FFF2-40B4-BE49-F238E27FC236}">
                <a16:creationId xmlns:a16="http://schemas.microsoft.com/office/drawing/2014/main" id="{9B14B3E4-67C7-884D-8350-21F62290C8D8}"/>
              </a:ext>
            </a:extLst>
          </p:cNvPr>
          <p:cNvPicPr>
            <a:picLocks noChangeAspect="1"/>
          </p:cNvPicPr>
          <p:nvPr/>
        </p:nvPicPr>
        <p:blipFill>
          <a:blip r:embed="rId3"/>
          <a:stretch>
            <a:fillRect/>
          </a:stretch>
        </p:blipFill>
        <p:spPr>
          <a:xfrm>
            <a:off x="6474571" y="2857656"/>
            <a:ext cx="634951" cy="535351"/>
          </a:xfrm>
          <a:prstGeom prst="rect">
            <a:avLst/>
          </a:prstGeom>
        </p:spPr>
      </p:pic>
      <p:pic>
        <p:nvPicPr>
          <p:cNvPr id="15" name="Picture 14">
            <a:extLst>
              <a:ext uri="{FF2B5EF4-FFF2-40B4-BE49-F238E27FC236}">
                <a16:creationId xmlns:a16="http://schemas.microsoft.com/office/drawing/2014/main" id="{36F7B3D6-AA5F-1044-878D-4E6E94AA05D5}"/>
              </a:ext>
            </a:extLst>
          </p:cNvPr>
          <p:cNvPicPr>
            <a:picLocks noChangeAspect="1"/>
          </p:cNvPicPr>
          <p:nvPr/>
        </p:nvPicPr>
        <p:blipFill>
          <a:blip r:embed="rId3"/>
          <a:stretch>
            <a:fillRect/>
          </a:stretch>
        </p:blipFill>
        <p:spPr>
          <a:xfrm>
            <a:off x="5702702" y="2476351"/>
            <a:ext cx="634951" cy="535351"/>
          </a:xfrm>
          <a:prstGeom prst="rect">
            <a:avLst/>
          </a:prstGeom>
        </p:spPr>
      </p:pic>
      <p:pic>
        <p:nvPicPr>
          <p:cNvPr id="17" name="Picture 16">
            <a:extLst>
              <a:ext uri="{FF2B5EF4-FFF2-40B4-BE49-F238E27FC236}">
                <a16:creationId xmlns:a16="http://schemas.microsoft.com/office/drawing/2014/main" id="{4F818B56-0849-8741-92FA-77D706A228F3}"/>
              </a:ext>
            </a:extLst>
          </p:cNvPr>
          <p:cNvPicPr>
            <a:picLocks noChangeAspect="1"/>
          </p:cNvPicPr>
          <p:nvPr/>
        </p:nvPicPr>
        <p:blipFill>
          <a:blip r:embed="rId4"/>
          <a:stretch>
            <a:fillRect/>
          </a:stretch>
        </p:blipFill>
        <p:spPr>
          <a:xfrm>
            <a:off x="6299454" y="3483446"/>
            <a:ext cx="951042" cy="527531"/>
          </a:xfrm>
          <a:prstGeom prst="rect">
            <a:avLst/>
          </a:prstGeom>
        </p:spPr>
      </p:pic>
      <p:pic>
        <p:nvPicPr>
          <p:cNvPr id="18" name="Picture 17">
            <a:extLst>
              <a:ext uri="{FF2B5EF4-FFF2-40B4-BE49-F238E27FC236}">
                <a16:creationId xmlns:a16="http://schemas.microsoft.com/office/drawing/2014/main" id="{FCF0EEC8-40F6-A84C-940E-8286B5145525}"/>
              </a:ext>
            </a:extLst>
          </p:cNvPr>
          <p:cNvPicPr>
            <a:picLocks noChangeAspect="1"/>
          </p:cNvPicPr>
          <p:nvPr/>
        </p:nvPicPr>
        <p:blipFill>
          <a:blip r:embed="rId3"/>
          <a:stretch>
            <a:fillRect/>
          </a:stretch>
        </p:blipFill>
        <p:spPr>
          <a:xfrm>
            <a:off x="4762952" y="2059982"/>
            <a:ext cx="634951" cy="535351"/>
          </a:xfrm>
          <a:prstGeom prst="rect">
            <a:avLst/>
          </a:prstGeom>
        </p:spPr>
      </p:pic>
      <p:sp>
        <p:nvSpPr>
          <p:cNvPr id="16" name="Rectangle 15">
            <a:extLst>
              <a:ext uri="{FF2B5EF4-FFF2-40B4-BE49-F238E27FC236}">
                <a16:creationId xmlns:a16="http://schemas.microsoft.com/office/drawing/2014/main" id="{060BDC31-A57A-664E-8F4E-B64CC6792960}"/>
              </a:ext>
            </a:extLst>
          </p:cNvPr>
          <p:cNvSpPr/>
          <p:nvPr/>
        </p:nvSpPr>
        <p:spPr>
          <a:xfrm>
            <a:off x="381613" y="1011832"/>
            <a:ext cx="4818948" cy="523220"/>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  </a:t>
            </a:r>
            <a:r>
              <a:rPr lang="en-US" sz="2800" b="1" dirty="0">
                <a:latin typeface="Arial" panose="020B0604020202020204" pitchFamily="34" charset="0"/>
                <a:cs typeface="Arial" panose="020B0604020202020204" pitchFamily="34" charset="0"/>
              </a:rPr>
              <a:t>Research and Evaluation</a:t>
            </a:r>
            <a:endParaRPr lang="en-US" sz="2400" b="1"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FD38521-AEA5-904F-AC09-1A9E354AB80E}"/>
              </a:ext>
            </a:extLst>
          </p:cNvPr>
          <p:cNvPicPr>
            <a:picLocks noChangeAspect="1"/>
          </p:cNvPicPr>
          <p:nvPr/>
        </p:nvPicPr>
        <p:blipFill>
          <a:blip r:embed="rId3"/>
          <a:stretch>
            <a:fillRect/>
          </a:stretch>
        </p:blipFill>
        <p:spPr>
          <a:xfrm>
            <a:off x="10049937" y="1401668"/>
            <a:ext cx="634951" cy="535351"/>
          </a:xfrm>
          <a:prstGeom prst="rect">
            <a:avLst/>
          </a:prstGeom>
        </p:spPr>
      </p:pic>
      <p:sp>
        <p:nvSpPr>
          <p:cNvPr id="11" name="Rectangle 10">
            <a:extLst>
              <a:ext uri="{FF2B5EF4-FFF2-40B4-BE49-F238E27FC236}">
                <a16:creationId xmlns:a16="http://schemas.microsoft.com/office/drawing/2014/main" id="{4617C8CD-CE0B-ED4F-94EA-2FCFEFCEF582}"/>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00260301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C0DC09-0F57-FA4B-80BC-3BDA160F2154}"/>
              </a:ext>
            </a:extLst>
          </p:cNvPr>
          <p:cNvSpPr/>
          <p:nvPr/>
        </p:nvSpPr>
        <p:spPr>
          <a:xfrm>
            <a:off x="720274" y="1686277"/>
            <a:ext cx="11429116" cy="2462213"/>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Objective/Goal: </a:t>
            </a:r>
            <a:r>
              <a:rPr lang="en-US" sz="2400" dirty="0">
                <a:latin typeface="Arial" panose="020B0604020202020204" pitchFamily="34" charset="0"/>
                <a:cs typeface="Arial" panose="020B0604020202020204" pitchFamily="34" charset="0"/>
              </a:rPr>
              <a:t> Implementation Analysis and Learning to Improve</a:t>
            </a:r>
          </a:p>
          <a:p>
            <a:endParaRPr lang="en-US" dirty="0"/>
          </a:p>
          <a:p>
            <a:pPr marL="1779588" indent="-1779588"/>
            <a:r>
              <a:rPr lang="en-US" sz="2400" b="1" dirty="0">
                <a:latin typeface="Arial" panose="020B0604020202020204" pitchFamily="34" charset="0"/>
                <a:cs typeface="Arial" panose="020B0604020202020204" pitchFamily="34" charset="0"/>
              </a:rPr>
              <a:t>Deliverables:</a:t>
            </a:r>
            <a:r>
              <a:rPr lang="en-US" sz="2400" dirty="0">
                <a:latin typeface="Arial" panose="020B0604020202020204" pitchFamily="34" charset="0"/>
                <a:cs typeface="Arial" panose="020B0604020202020204" pitchFamily="34" charset="0"/>
              </a:rPr>
              <a:t>  White papers </a:t>
            </a:r>
          </a:p>
          <a:p>
            <a:pPr marL="1779588" indent="288925">
              <a:spcBef>
                <a:spcPts val="600"/>
              </a:spcBef>
            </a:pPr>
            <a:r>
              <a:rPr lang="en-US" sz="2400" dirty="0">
                <a:latin typeface="Arial" panose="020B0604020202020204" pitchFamily="34" charset="0"/>
                <a:cs typeface="Arial" panose="020B0604020202020204" pitchFamily="34" charset="0"/>
              </a:rPr>
              <a:t>STEM Core website </a:t>
            </a:r>
          </a:p>
          <a:p>
            <a:pPr marL="1779588" indent="288925">
              <a:spcBef>
                <a:spcPts val="600"/>
              </a:spcBef>
            </a:pPr>
            <a:r>
              <a:rPr lang="en-US" sz="2400" dirty="0">
                <a:latin typeface="Arial" panose="020B0604020202020204" pitchFamily="34" charset="0"/>
                <a:cs typeface="Arial" panose="020B0604020202020204" pitchFamily="34" charset="0"/>
              </a:rPr>
              <a:t>Conference presentations</a:t>
            </a:r>
          </a:p>
          <a:p>
            <a:pPr marL="1779588" indent="288925">
              <a:spcBef>
                <a:spcPts val="600"/>
              </a:spcBef>
            </a:pPr>
            <a:r>
              <a:rPr lang="en-US" sz="2400" dirty="0">
                <a:latin typeface="Arial" panose="020B0604020202020204" pitchFamily="34" charset="0"/>
                <a:cs typeface="Arial" panose="020B0604020202020204" pitchFamily="34" charset="0"/>
              </a:rPr>
              <a:t>Published research papers</a:t>
            </a:r>
            <a:endParaRPr lang="en-US" sz="2400" dirty="0">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3B63FF8-5A8B-0B47-9376-FDD771B920B9}"/>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pic>
        <p:nvPicPr>
          <p:cNvPr id="14" name="Picture 13">
            <a:extLst>
              <a:ext uri="{FF2B5EF4-FFF2-40B4-BE49-F238E27FC236}">
                <a16:creationId xmlns:a16="http://schemas.microsoft.com/office/drawing/2014/main" id="{9B14B3E4-67C7-884D-8350-21F62290C8D8}"/>
              </a:ext>
            </a:extLst>
          </p:cNvPr>
          <p:cNvPicPr>
            <a:picLocks noChangeAspect="1"/>
          </p:cNvPicPr>
          <p:nvPr/>
        </p:nvPicPr>
        <p:blipFill>
          <a:blip r:embed="rId3"/>
          <a:stretch>
            <a:fillRect/>
          </a:stretch>
        </p:blipFill>
        <p:spPr>
          <a:xfrm>
            <a:off x="6474571" y="2857656"/>
            <a:ext cx="634951" cy="535351"/>
          </a:xfrm>
          <a:prstGeom prst="rect">
            <a:avLst/>
          </a:prstGeom>
        </p:spPr>
      </p:pic>
      <p:pic>
        <p:nvPicPr>
          <p:cNvPr id="15" name="Picture 14">
            <a:extLst>
              <a:ext uri="{FF2B5EF4-FFF2-40B4-BE49-F238E27FC236}">
                <a16:creationId xmlns:a16="http://schemas.microsoft.com/office/drawing/2014/main" id="{36F7B3D6-AA5F-1044-878D-4E6E94AA05D5}"/>
              </a:ext>
            </a:extLst>
          </p:cNvPr>
          <p:cNvPicPr>
            <a:picLocks noChangeAspect="1"/>
          </p:cNvPicPr>
          <p:nvPr/>
        </p:nvPicPr>
        <p:blipFill>
          <a:blip r:embed="rId3"/>
          <a:stretch>
            <a:fillRect/>
          </a:stretch>
        </p:blipFill>
        <p:spPr>
          <a:xfrm>
            <a:off x="5702702" y="2476351"/>
            <a:ext cx="634951" cy="535351"/>
          </a:xfrm>
          <a:prstGeom prst="rect">
            <a:avLst/>
          </a:prstGeom>
        </p:spPr>
      </p:pic>
      <p:pic>
        <p:nvPicPr>
          <p:cNvPr id="17" name="Picture 16">
            <a:extLst>
              <a:ext uri="{FF2B5EF4-FFF2-40B4-BE49-F238E27FC236}">
                <a16:creationId xmlns:a16="http://schemas.microsoft.com/office/drawing/2014/main" id="{4F818B56-0849-8741-92FA-77D706A228F3}"/>
              </a:ext>
            </a:extLst>
          </p:cNvPr>
          <p:cNvPicPr>
            <a:picLocks noChangeAspect="1"/>
          </p:cNvPicPr>
          <p:nvPr/>
        </p:nvPicPr>
        <p:blipFill>
          <a:blip r:embed="rId4"/>
          <a:stretch>
            <a:fillRect/>
          </a:stretch>
        </p:blipFill>
        <p:spPr>
          <a:xfrm>
            <a:off x="6299454" y="3483446"/>
            <a:ext cx="951042" cy="527531"/>
          </a:xfrm>
          <a:prstGeom prst="rect">
            <a:avLst/>
          </a:prstGeom>
        </p:spPr>
      </p:pic>
      <p:pic>
        <p:nvPicPr>
          <p:cNvPr id="18" name="Picture 17">
            <a:extLst>
              <a:ext uri="{FF2B5EF4-FFF2-40B4-BE49-F238E27FC236}">
                <a16:creationId xmlns:a16="http://schemas.microsoft.com/office/drawing/2014/main" id="{FCF0EEC8-40F6-A84C-940E-8286B5145525}"/>
              </a:ext>
            </a:extLst>
          </p:cNvPr>
          <p:cNvPicPr>
            <a:picLocks noChangeAspect="1"/>
          </p:cNvPicPr>
          <p:nvPr/>
        </p:nvPicPr>
        <p:blipFill>
          <a:blip r:embed="rId3"/>
          <a:stretch>
            <a:fillRect/>
          </a:stretch>
        </p:blipFill>
        <p:spPr>
          <a:xfrm>
            <a:off x="4762952" y="2059982"/>
            <a:ext cx="634951" cy="535351"/>
          </a:xfrm>
          <a:prstGeom prst="rect">
            <a:avLst/>
          </a:prstGeom>
        </p:spPr>
      </p:pic>
      <p:sp>
        <p:nvSpPr>
          <p:cNvPr id="16" name="Rectangle 15">
            <a:extLst>
              <a:ext uri="{FF2B5EF4-FFF2-40B4-BE49-F238E27FC236}">
                <a16:creationId xmlns:a16="http://schemas.microsoft.com/office/drawing/2014/main" id="{060BDC31-A57A-664E-8F4E-B64CC6792960}"/>
              </a:ext>
            </a:extLst>
          </p:cNvPr>
          <p:cNvSpPr/>
          <p:nvPr/>
        </p:nvSpPr>
        <p:spPr>
          <a:xfrm>
            <a:off x="381613" y="1011832"/>
            <a:ext cx="4818948" cy="523220"/>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  </a:t>
            </a:r>
            <a:r>
              <a:rPr lang="en-US" sz="2800" b="1" dirty="0">
                <a:latin typeface="Arial" panose="020B0604020202020204" pitchFamily="34" charset="0"/>
                <a:cs typeface="Arial" panose="020B0604020202020204" pitchFamily="34" charset="0"/>
              </a:rPr>
              <a:t>Research and Evaluation</a:t>
            </a:r>
            <a:endParaRPr lang="en-US" sz="2400" b="1"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FD38521-AEA5-904F-AC09-1A9E354AB80E}"/>
              </a:ext>
            </a:extLst>
          </p:cNvPr>
          <p:cNvPicPr>
            <a:picLocks noChangeAspect="1"/>
          </p:cNvPicPr>
          <p:nvPr/>
        </p:nvPicPr>
        <p:blipFill>
          <a:blip r:embed="rId3"/>
          <a:stretch>
            <a:fillRect/>
          </a:stretch>
        </p:blipFill>
        <p:spPr>
          <a:xfrm>
            <a:off x="10049937" y="1401668"/>
            <a:ext cx="634951" cy="535351"/>
          </a:xfrm>
          <a:prstGeom prst="rect">
            <a:avLst/>
          </a:prstGeom>
        </p:spPr>
      </p:pic>
      <p:sp>
        <p:nvSpPr>
          <p:cNvPr id="11" name="Rectangle 10">
            <a:extLst>
              <a:ext uri="{FF2B5EF4-FFF2-40B4-BE49-F238E27FC236}">
                <a16:creationId xmlns:a16="http://schemas.microsoft.com/office/drawing/2014/main" id="{4617C8CD-CE0B-ED4F-94EA-2FCFEFCEF582}"/>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12" name="Rectangle 11">
            <a:extLst>
              <a:ext uri="{FF2B5EF4-FFF2-40B4-BE49-F238E27FC236}">
                <a16:creationId xmlns:a16="http://schemas.microsoft.com/office/drawing/2014/main" id="{6FFB22C6-B513-BA47-BA06-7B9873EF8D5F}"/>
              </a:ext>
            </a:extLst>
          </p:cNvPr>
          <p:cNvSpPr/>
          <p:nvPr/>
        </p:nvSpPr>
        <p:spPr>
          <a:xfrm>
            <a:off x="0" y="4369742"/>
            <a:ext cx="12192000" cy="2539157"/>
          </a:xfrm>
          <a:prstGeom prst="rect">
            <a:avLst/>
          </a:prstGeom>
          <a:solidFill>
            <a:schemeClr val="tx1">
              <a:alpha val="10000"/>
            </a:schemeClr>
          </a:solidFill>
        </p:spPr>
        <p:txBody>
          <a:bodyPr wrap="square">
            <a:spAutoFit/>
          </a:bodyPr>
          <a:lstStyle/>
          <a:p>
            <a:pPr marL="1093788" indent="-331788"/>
            <a:endParaRPr lang="en-US" sz="1000" b="1" dirty="0">
              <a:latin typeface="Arial" panose="020B0604020202020204" pitchFamily="34" charset="0"/>
              <a:ea typeface="Calibri" panose="020F0502020204030204" pitchFamily="34" charset="0"/>
              <a:cs typeface="Arial" panose="020B0604020202020204" pitchFamily="34" charset="0"/>
            </a:endParaRPr>
          </a:p>
          <a:p>
            <a:pPr marL="1093788" indent="-331788"/>
            <a:r>
              <a:rPr lang="en-US" sz="2000" b="1" dirty="0">
                <a:latin typeface="Arial" panose="020B0604020202020204" pitchFamily="34" charset="0"/>
                <a:ea typeface="Calibri" panose="020F0502020204030204" pitchFamily="34" charset="0"/>
                <a:cs typeface="Arial" panose="020B0604020202020204" pitchFamily="34" charset="0"/>
              </a:rPr>
              <a:t>EXAMPLES of “Plan-Do-Study-Act” (Continuous Improvement):</a:t>
            </a:r>
          </a:p>
          <a:p>
            <a:pPr marL="1093788" indent="-331788"/>
            <a:endParaRPr lang="en-US" sz="2000" dirty="0">
              <a:latin typeface="Arial" panose="020B0604020202020204" pitchFamily="34" charset="0"/>
              <a:ea typeface="Calibri" panose="020F0502020204030204" pitchFamily="34" charset="0"/>
              <a:cs typeface="Arial" panose="020B0604020202020204" pitchFamily="34" charset="0"/>
            </a:endParaRPr>
          </a:p>
          <a:p>
            <a:pPr marL="1093788" indent="-331788">
              <a:spcBef>
                <a:spcPts val="600"/>
              </a:spcBef>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STEM Core Annual National Convening improvement using evaluation survey data</a:t>
            </a:r>
          </a:p>
          <a:p>
            <a:pPr marL="1093788" indent="-331788">
              <a:spcBef>
                <a:spcPts val="600"/>
              </a:spcBef>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Student Support Specialist professional development using student survey data</a:t>
            </a:r>
          </a:p>
          <a:p>
            <a:pPr marL="1093788" indent="-331788">
              <a:spcBef>
                <a:spcPts val="600"/>
              </a:spcBef>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Math/Science instructor professional development using student survey data</a:t>
            </a:r>
          </a:p>
          <a:p>
            <a:pPr marL="1093788" indent="-331788">
              <a:spcBef>
                <a:spcPts val="600"/>
              </a:spcBef>
              <a:spcAft>
                <a:spcPts val="600"/>
              </a:spcAft>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32807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06C385-D25D-B741-9473-9F1EBC24A674}"/>
              </a:ext>
            </a:extLst>
          </p:cNvPr>
          <p:cNvSpPr/>
          <p:nvPr/>
        </p:nvSpPr>
        <p:spPr>
          <a:xfrm>
            <a:off x="559808" y="4839396"/>
            <a:ext cx="11072384" cy="646331"/>
          </a:xfrm>
          <a:prstGeom prst="rect">
            <a:avLst/>
          </a:prstGeom>
        </p:spPr>
        <p:txBody>
          <a:bodyPr wrap="square">
            <a:spAutoFit/>
          </a:bodyPr>
          <a:lstStyle/>
          <a:p>
            <a:r>
              <a:rPr lang="en-US" sz="1800" b="1" dirty="0">
                <a:solidFill>
                  <a:schemeClr val="accent6">
                    <a:lumMod val="50000"/>
                  </a:schemeClr>
                </a:solidFill>
                <a:latin typeface="Arial" panose="020B0604020202020204" pitchFamily="34" charset="0"/>
                <a:cs typeface="Arial" panose="020B0604020202020204" pitchFamily="34" charset="0"/>
              </a:rPr>
              <a:t>Kea Anderson, our Evaluation Team Lead, will discuss the project evaluation progress at the end of this session.</a:t>
            </a:r>
          </a:p>
        </p:txBody>
      </p:sp>
      <p:sp>
        <p:nvSpPr>
          <p:cNvPr id="9" name="Rectangle 8">
            <a:extLst>
              <a:ext uri="{FF2B5EF4-FFF2-40B4-BE49-F238E27FC236}">
                <a16:creationId xmlns:a16="http://schemas.microsoft.com/office/drawing/2014/main" id="{229AE703-00FA-DA40-8326-E1626D600302}"/>
              </a:ext>
            </a:extLst>
          </p:cNvPr>
          <p:cNvSpPr/>
          <p:nvPr/>
        </p:nvSpPr>
        <p:spPr>
          <a:xfrm>
            <a:off x="11783584" y="6513194"/>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4" name="Group 3">
            <a:extLst>
              <a:ext uri="{FF2B5EF4-FFF2-40B4-BE49-F238E27FC236}">
                <a16:creationId xmlns:a16="http://schemas.microsoft.com/office/drawing/2014/main" id="{2DE6676E-CEF1-1B4B-A8A2-A055E5A13F0B}"/>
              </a:ext>
            </a:extLst>
          </p:cNvPr>
          <p:cNvGrpSpPr/>
          <p:nvPr/>
        </p:nvGrpSpPr>
        <p:grpSpPr>
          <a:xfrm>
            <a:off x="731415" y="1628418"/>
            <a:ext cx="11460585" cy="2384892"/>
            <a:chOff x="505902" y="2008681"/>
            <a:chExt cx="11460585" cy="2384892"/>
          </a:xfrm>
        </p:grpSpPr>
        <p:sp>
          <p:nvSpPr>
            <p:cNvPr id="2" name="Rectangle 1">
              <a:extLst>
                <a:ext uri="{FF2B5EF4-FFF2-40B4-BE49-F238E27FC236}">
                  <a16:creationId xmlns:a16="http://schemas.microsoft.com/office/drawing/2014/main" id="{FA636434-2644-4846-8A12-7E0EE8577E44}"/>
                </a:ext>
              </a:extLst>
            </p:cNvPr>
            <p:cNvSpPr/>
            <p:nvPr/>
          </p:nvSpPr>
          <p:spPr>
            <a:xfrm>
              <a:off x="505902" y="2164645"/>
              <a:ext cx="11460585" cy="1862048"/>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Goal/Objective:</a:t>
              </a:r>
              <a:r>
                <a:rPr lang="en-US" sz="2400" dirty="0">
                  <a:latin typeface="Arial" panose="020B0604020202020204" pitchFamily="34" charset="0"/>
                  <a:cs typeface="Arial" panose="020B0604020202020204" pitchFamily="34" charset="0"/>
                </a:rPr>
                <a:t>  Implementation of an External Evaluation</a:t>
              </a:r>
            </a:p>
            <a:p>
              <a:endParaRPr lang="en-US" dirty="0">
                <a:latin typeface="Calibri" panose="020F0502020204030204" pitchFamily="34" charset="0"/>
                <a:cs typeface="Calibri" panose="020F0502020204030204" pitchFamily="34" charset="0"/>
              </a:endParaRPr>
            </a:p>
            <a:p>
              <a:r>
                <a:rPr lang="en-US" sz="2400" b="1" dirty="0">
                  <a:latin typeface="Arial" panose="020B0604020202020204" pitchFamily="34" charset="0"/>
                  <a:cs typeface="Arial" panose="020B0604020202020204" pitchFamily="34" charset="0"/>
                </a:rPr>
                <a:t>Deliverables: </a:t>
              </a:r>
              <a:r>
                <a:rPr lang="en-US" sz="2400" dirty="0">
                  <a:latin typeface="Arial" panose="020B0604020202020204" pitchFamily="34" charset="0"/>
                  <a:cs typeface="Arial" panose="020B0604020202020204" pitchFamily="34" charset="0"/>
                </a:rPr>
                <a:t>Quarterly debriefs where the backbone and hub leads will provide formative feedback.  Activities and findings are shared with National Coordination Hub, the NSF INCLUDES community, and a researcher conference.</a:t>
              </a:r>
            </a:p>
          </p:txBody>
        </p:sp>
        <p:pic>
          <p:nvPicPr>
            <p:cNvPr id="14" name="Picture 13">
              <a:extLst>
                <a:ext uri="{FF2B5EF4-FFF2-40B4-BE49-F238E27FC236}">
                  <a16:creationId xmlns:a16="http://schemas.microsoft.com/office/drawing/2014/main" id="{A39FE43C-4DC7-9F48-BDFD-CF56A264B7BD}"/>
                </a:ext>
              </a:extLst>
            </p:cNvPr>
            <p:cNvPicPr>
              <a:picLocks noChangeAspect="1"/>
            </p:cNvPicPr>
            <p:nvPr/>
          </p:nvPicPr>
          <p:blipFill>
            <a:blip r:embed="rId3"/>
            <a:stretch>
              <a:fillRect/>
            </a:stretch>
          </p:blipFill>
          <p:spPr>
            <a:xfrm>
              <a:off x="714921" y="3858222"/>
              <a:ext cx="634951" cy="535351"/>
            </a:xfrm>
            <a:prstGeom prst="rect">
              <a:avLst/>
            </a:prstGeom>
          </p:spPr>
        </p:pic>
        <p:pic>
          <p:nvPicPr>
            <p:cNvPr id="15" name="Picture 14">
              <a:extLst>
                <a:ext uri="{FF2B5EF4-FFF2-40B4-BE49-F238E27FC236}">
                  <a16:creationId xmlns:a16="http://schemas.microsoft.com/office/drawing/2014/main" id="{44926606-E16F-4C4B-9A63-5E3452FD83A0}"/>
                </a:ext>
              </a:extLst>
            </p:cNvPr>
            <p:cNvPicPr>
              <a:picLocks noChangeAspect="1"/>
            </p:cNvPicPr>
            <p:nvPr/>
          </p:nvPicPr>
          <p:blipFill>
            <a:blip r:embed="rId3"/>
            <a:stretch>
              <a:fillRect/>
            </a:stretch>
          </p:blipFill>
          <p:spPr>
            <a:xfrm>
              <a:off x="8598810" y="2008681"/>
              <a:ext cx="634951" cy="535351"/>
            </a:xfrm>
            <a:prstGeom prst="rect">
              <a:avLst/>
            </a:prstGeom>
          </p:spPr>
        </p:pic>
        <p:pic>
          <p:nvPicPr>
            <p:cNvPr id="17" name="Picture 16">
              <a:extLst>
                <a:ext uri="{FF2B5EF4-FFF2-40B4-BE49-F238E27FC236}">
                  <a16:creationId xmlns:a16="http://schemas.microsoft.com/office/drawing/2014/main" id="{2A2E3CFB-E44F-6E46-B7B4-D6909DC6888B}"/>
                </a:ext>
              </a:extLst>
            </p:cNvPr>
            <p:cNvPicPr>
              <a:picLocks noChangeAspect="1"/>
            </p:cNvPicPr>
            <p:nvPr/>
          </p:nvPicPr>
          <p:blipFill>
            <a:blip r:embed="rId3"/>
            <a:stretch>
              <a:fillRect/>
            </a:stretch>
          </p:blipFill>
          <p:spPr>
            <a:xfrm>
              <a:off x="5185068" y="3858222"/>
              <a:ext cx="634951" cy="535351"/>
            </a:xfrm>
            <a:prstGeom prst="rect">
              <a:avLst/>
            </a:prstGeom>
          </p:spPr>
        </p:pic>
        <p:pic>
          <p:nvPicPr>
            <p:cNvPr id="18" name="Picture 17">
              <a:extLst>
                <a:ext uri="{FF2B5EF4-FFF2-40B4-BE49-F238E27FC236}">
                  <a16:creationId xmlns:a16="http://schemas.microsoft.com/office/drawing/2014/main" id="{4848A278-306D-D540-BC9F-698672B02FD8}"/>
                </a:ext>
              </a:extLst>
            </p:cNvPr>
            <p:cNvPicPr>
              <a:picLocks noChangeAspect="1"/>
            </p:cNvPicPr>
            <p:nvPr/>
          </p:nvPicPr>
          <p:blipFill>
            <a:blip r:embed="rId4"/>
            <a:stretch>
              <a:fillRect/>
            </a:stretch>
          </p:blipFill>
          <p:spPr>
            <a:xfrm>
              <a:off x="9475305" y="3749014"/>
              <a:ext cx="1001210" cy="555358"/>
            </a:xfrm>
            <a:prstGeom prst="rect">
              <a:avLst/>
            </a:prstGeom>
          </p:spPr>
        </p:pic>
      </p:grpSp>
      <p:sp>
        <p:nvSpPr>
          <p:cNvPr id="13" name="Rectangle 12">
            <a:extLst>
              <a:ext uri="{FF2B5EF4-FFF2-40B4-BE49-F238E27FC236}">
                <a16:creationId xmlns:a16="http://schemas.microsoft.com/office/drawing/2014/main" id="{23C738CC-804C-5C4F-B1E0-4153BE51F349}"/>
              </a:ext>
            </a:extLst>
          </p:cNvPr>
          <p:cNvSpPr/>
          <p:nvPr/>
        </p:nvSpPr>
        <p:spPr>
          <a:xfrm>
            <a:off x="381613" y="1011832"/>
            <a:ext cx="4818948" cy="523220"/>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  </a:t>
            </a:r>
            <a:r>
              <a:rPr lang="en-US" sz="2800" b="1" dirty="0">
                <a:latin typeface="Arial" panose="020B0604020202020204" pitchFamily="34" charset="0"/>
                <a:cs typeface="Arial" panose="020B0604020202020204" pitchFamily="34" charset="0"/>
              </a:rPr>
              <a:t>Research and Evaluation</a:t>
            </a:r>
            <a:endParaRPr lang="en-US" sz="24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4191AE3-4F89-394A-AEAF-0D326B9505E1}"/>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6369829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EDFBED-2CAA-AB42-A845-5A7500DB7B66}"/>
              </a:ext>
            </a:extLst>
          </p:cNvPr>
          <p:cNvSpPr/>
          <p:nvPr/>
        </p:nvSpPr>
        <p:spPr>
          <a:xfrm>
            <a:off x="355275" y="1093397"/>
            <a:ext cx="5980465"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II)  Alliance Coordination</a:t>
            </a:r>
          </a:p>
        </p:txBody>
      </p:sp>
      <p:sp>
        <p:nvSpPr>
          <p:cNvPr id="5" name="Rectangle 4">
            <a:extLst>
              <a:ext uri="{FF2B5EF4-FFF2-40B4-BE49-F238E27FC236}">
                <a16:creationId xmlns:a16="http://schemas.microsoft.com/office/drawing/2014/main" id="{11874509-1D41-F64E-B791-4BAD6EECD72D}"/>
              </a:ext>
            </a:extLst>
          </p:cNvPr>
          <p:cNvSpPr/>
          <p:nvPr/>
        </p:nvSpPr>
        <p:spPr>
          <a:xfrm>
            <a:off x="11718794" y="6488668"/>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2" name="Group 1">
            <a:extLst>
              <a:ext uri="{FF2B5EF4-FFF2-40B4-BE49-F238E27FC236}">
                <a16:creationId xmlns:a16="http://schemas.microsoft.com/office/drawing/2014/main" id="{21506DC5-3837-A740-BF9E-CF36342BA01A}"/>
              </a:ext>
            </a:extLst>
          </p:cNvPr>
          <p:cNvGrpSpPr/>
          <p:nvPr/>
        </p:nvGrpSpPr>
        <p:grpSpPr>
          <a:xfrm>
            <a:off x="771028" y="1672780"/>
            <a:ext cx="11129423" cy="2423792"/>
            <a:chOff x="771028" y="1672780"/>
            <a:chExt cx="11129423" cy="2423792"/>
          </a:xfrm>
        </p:grpSpPr>
        <p:sp>
          <p:nvSpPr>
            <p:cNvPr id="9" name="Rectangle 8">
              <a:extLst>
                <a:ext uri="{FF2B5EF4-FFF2-40B4-BE49-F238E27FC236}">
                  <a16:creationId xmlns:a16="http://schemas.microsoft.com/office/drawing/2014/main" id="{3506D801-BCA7-374B-AA85-FE02526CAC91}"/>
                </a:ext>
              </a:extLst>
            </p:cNvPr>
            <p:cNvSpPr/>
            <p:nvPr/>
          </p:nvSpPr>
          <p:spPr>
            <a:xfrm>
              <a:off x="771028" y="1772859"/>
              <a:ext cx="11129423" cy="2323713"/>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Objective/Goal:</a:t>
              </a:r>
              <a:r>
                <a:rPr lang="en-US" sz="2400" dirty="0">
                  <a:latin typeface="Arial" panose="020B0604020202020204" pitchFamily="34" charset="0"/>
                  <a:cs typeface="Arial" panose="020B0604020202020204" pitchFamily="34" charset="0"/>
                </a:rPr>
                <a:t>  Implementation of Organizational Activities  </a:t>
              </a:r>
            </a:p>
            <a:p>
              <a:pPr lvl="1"/>
              <a:r>
                <a:rPr lang="en-US" sz="2400" dirty="0">
                  <a:latin typeface="Arial" panose="020B0604020202020204" pitchFamily="34" charset="0"/>
                  <a:cs typeface="Arial" panose="020B0604020202020204" pitchFamily="34" charset="0"/>
                </a:rPr>
                <a:t>                        </a:t>
              </a:r>
            </a:p>
            <a:p>
              <a:pPr algn="just">
                <a:spcBef>
                  <a:spcPts val="600"/>
                </a:spcBef>
                <a:spcAft>
                  <a:spcPts val="600"/>
                </a:spcAft>
              </a:pPr>
              <a:r>
                <a:rPr lang="en-US" sz="2400" b="1" dirty="0">
                  <a:latin typeface="Arial" panose="020B0604020202020204" pitchFamily="34" charset="0"/>
                  <a:cs typeface="Arial" panose="020B0604020202020204" pitchFamily="34" charset="0"/>
                </a:rPr>
                <a:t>Deliverables:</a:t>
              </a:r>
              <a:r>
                <a:rPr lang="en-US" sz="2400" dirty="0">
                  <a:latin typeface="Arial" panose="020B0604020202020204" pitchFamily="34" charset="0"/>
                  <a:cs typeface="Arial" panose="020B0604020202020204" pitchFamily="34" charset="0"/>
                </a:rPr>
                <a:t>  Partner contracts in place by the end of Year 1.</a:t>
              </a:r>
            </a:p>
            <a:p>
              <a:pPr marL="2068513" algn="just">
                <a:spcBef>
                  <a:spcPts val="600"/>
                </a:spcBef>
                <a:spcAft>
                  <a:spcPts val="600"/>
                </a:spcAft>
              </a:pPr>
              <a:r>
                <a:rPr lang="en-US" sz="2400" dirty="0">
                  <a:latin typeface="Arial" panose="020B0604020202020204" pitchFamily="34" charset="0"/>
                  <a:cs typeface="Arial" panose="020B0604020202020204" pitchFamily="34" charset="0"/>
                </a:rPr>
                <a:t>Subrecipient monitoring procedures are in place.  </a:t>
              </a:r>
            </a:p>
            <a:p>
              <a:pPr marL="2068513" algn="just">
                <a:spcBef>
                  <a:spcPts val="600"/>
                </a:spcBef>
                <a:spcAft>
                  <a:spcPts val="600"/>
                </a:spcAft>
              </a:pPr>
              <a:r>
                <a:rPr lang="en-US" sz="2400" dirty="0">
                  <a:latin typeface="Arial" panose="020B0604020202020204" pitchFamily="34" charset="0"/>
                  <a:cs typeface="Arial" panose="020B0604020202020204" pitchFamily="34" charset="0"/>
                </a:rPr>
                <a:t>SC holds monthly operational meetings.</a:t>
              </a:r>
              <a:endParaRPr lang="en-US" sz="2400" dirty="0">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6A59A99-4183-6546-AD23-750D961D6B1E}"/>
                </a:ext>
              </a:extLst>
            </p:cNvPr>
            <p:cNvPicPr>
              <a:picLocks noChangeAspect="1"/>
            </p:cNvPicPr>
            <p:nvPr/>
          </p:nvPicPr>
          <p:blipFill>
            <a:blip r:embed="rId3"/>
            <a:stretch>
              <a:fillRect/>
            </a:stretch>
          </p:blipFill>
          <p:spPr>
            <a:xfrm>
              <a:off x="9054460" y="1672780"/>
              <a:ext cx="634951" cy="535351"/>
            </a:xfrm>
            <a:prstGeom prst="rect">
              <a:avLst/>
            </a:prstGeom>
          </p:spPr>
        </p:pic>
        <p:pic>
          <p:nvPicPr>
            <p:cNvPr id="14" name="Picture 13">
              <a:extLst>
                <a:ext uri="{FF2B5EF4-FFF2-40B4-BE49-F238E27FC236}">
                  <a16:creationId xmlns:a16="http://schemas.microsoft.com/office/drawing/2014/main" id="{38356847-A030-B049-8E88-45DBF0524FF4}"/>
                </a:ext>
              </a:extLst>
            </p:cNvPr>
            <p:cNvPicPr>
              <a:picLocks noChangeAspect="1"/>
            </p:cNvPicPr>
            <p:nvPr/>
          </p:nvPicPr>
          <p:blipFill>
            <a:blip r:embed="rId3"/>
            <a:stretch>
              <a:fillRect/>
            </a:stretch>
          </p:blipFill>
          <p:spPr>
            <a:xfrm>
              <a:off x="9371935" y="2366478"/>
              <a:ext cx="634951" cy="535351"/>
            </a:xfrm>
            <a:prstGeom prst="rect">
              <a:avLst/>
            </a:prstGeom>
          </p:spPr>
        </p:pic>
        <p:pic>
          <p:nvPicPr>
            <p:cNvPr id="15" name="Picture 14">
              <a:extLst>
                <a:ext uri="{FF2B5EF4-FFF2-40B4-BE49-F238E27FC236}">
                  <a16:creationId xmlns:a16="http://schemas.microsoft.com/office/drawing/2014/main" id="{EF8023CC-EDCE-E14F-8F1B-4B71D49722A0}"/>
                </a:ext>
              </a:extLst>
            </p:cNvPr>
            <p:cNvPicPr>
              <a:picLocks noChangeAspect="1"/>
            </p:cNvPicPr>
            <p:nvPr/>
          </p:nvPicPr>
          <p:blipFill>
            <a:blip r:embed="rId3"/>
            <a:stretch>
              <a:fillRect/>
            </a:stretch>
          </p:blipFill>
          <p:spPr>
            <a:xfrm>
              <a:off x="9552800" y="2911521"/>
              <a:ext cx="634951" cy="535351"/>
            </a:xfrm>
            <a:prstGeom prst="rect">
              <a:avLst/>
            </a:prstGeom>
          </p:spPr>
        </p:pic>
        <p:pic>
          <p:nvPicPr>
            <p:cNvPr id="16" name="Picture 15">
              <a:extLst>
                <a:ext uri="{FF2B5EF4-FFF2-40B4-BE49-F238E27FC236}">
                  <a16:creationId xmlns:a16="http://schemas.microsoft.com/office/drawing/2014/main" id="{E8A097D5-43A2-7A47-9964-8DFE553CF2CE}"/>
                </a:ext>
              </a:extLst>
            </p:cNvPr>
            <p:cNvPicPr>
              <a:picLocks noChangeAspect="1"/>
            </p:cNvPicPr>
            <p:nvPr/>
          </p:nvPicPr>
          <p:blipFill>
            <a:blip r:embed="rId3"/>
            <a:stretch>
              <a:fillRect/>
            </a:stretch>
          </p:blipFill>
          <p:spPr>
            <a:xfrm>
              <a:off x="8419509" y="3469400"/>
              <a:ext cx="634951" cy="535351"/>
            </a:xfrm>
            <a:prstGeom prst="rect">
              <a:avLst/>
            </a:prstGeom>
          </p:spPr>
        </p:pic>
      </p:grpSp>
      <p:sp>
        <p:nvSpPr>
          <p:cNvPr id="12" name="Rectangle 11">
            <a:extLst>
              <a:ext uri="{FF2B5EF4-FFF2-40B4-BE49-F238E27FC236}">
                <a16:creationId xmlns:a16="http://schemas.microsoft.com/office/drawing/2014/main" id="{8E965ED3-952F-064D-B739-34B0454C25E7}"/>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6313735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98860" y="1837395"/>
            <a:ext cx="1084393" cy="2874215"/>
          </a:xfrm>
          <a:prstGeom prst="rect">
            <a:avLst/>
          </a:prstGeom>
        </p:spPr>
      </p:pic>
      <p:pic>
        <p:nvPicPr>
          <p:cNvPr id="4" name="Picture 3">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828" y="1837395"/>
            <a:ext cx="1084393" cy="2874215"/>
          </a:xfrm>
          <a:prstGeom prst="rect">
            <a:avLst/>
          </a:prstGeom>
        </p:spPr>
      </p:pic>
      <p:sp>
        <p:nvSpPr>
          <p:cNvPr id="12" name="Rectangle 11"/>
          <p:cNvSpPr/>
          <p:nvPr/>
        </p:nvSpPr>
        <p:spPr>
          <a:xfrm>
            <a:off x="172949" y="4711610"/>
            <a:ext cx="2590167" cy="1846651"/>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Culturally diverse cohort-based learning communities with intensive student support including a dedicated </a:t>
            </a:r>
            <a:r>
              <a:rPr lang="en-US" sz="1600" i="1" dirty="0">
                <a:solidFill>
                  <a:schemeClr val="accent4">
                    <a:lumMod val="10000"/>
                  </a:schemeClr>
                </a:solidFill>
                <a:latin typeface="Arial"/>
                <a:cs typeface="Arial"/>
              </a:rPr>
              <a:t>Student Support Specialist (SSS)</a:t>
            </a:r>
          </a:p>
        </p:txBody>
      </p:sp>
      <p:sp>
        <p:nvSpPr>
          <p:cNvPr id="14" name="Rectangle 13"/>
          <p:cNvSpPr/>
          <p:nvPr/>
        </p:nvSpPr>
        <p:spPr>
          <a:xfrm>
            <a:off x="2915037"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Accelerated and contextualized cohort math courses</a:t>
            </a:r>
          </a:p>
        </p:txBody>
      </p:sp>
      <p:sp>
        <p:nvSpPr>
          <p:cNvPr id="8" name="Rectangle 7">
            <a:extLst>
              <a:ext uri="{FF2B5EF4-FFF2-40B4-BE49-F238E27FC236}">
                <a16:creationId xmlns:a16="http://schemas.microsoft.com/office/drawing/2014/main" id="{5DCF025A-C44B-BC44-9A79-E53068269D72}"/>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5" name="Rectangle 14">
            <a:extLst>
              <a:ext uri="{FF2B5EF4-FFF2-40B4-BE49-F238E27FC236}">
                <a16:creationId xmlns:a16="http://schemas.microsoft.com/office/drawing/2014/main" id="{0D130CEE-564D-8B4D-B173-4EDFA9485579}"/>
              </a:ext>
            </a:extLst>
          </p:cNvPr>
          <p:cNvSpPr/>
          <p:nvPr/>
        </p:nvSpPr>
        <p:spPr>
          <a:xfrm>
            <a:off x="-51005" y="0"/>
            <a:ext cx="12233364" cy="615545"/>
          </a:xfrm>
          <a:prstGeom prst="rect">
            <a:avLst/>
          </a:prstGeom>
        </p:spPr>
        <p:txBody>
          <a:bodyPr wrap="square" lIns="121912" tIns="60956" rIns="121912" bIns="60956">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Alliance Overview</a:t>
            </a:r>
          </a:p>
        </p:txBody>
      </p:sp>
      <p:grpSp>
        <p:nvGrpSpPr>
          <p:cNvPr id="16" name="Group 15">
            <a:extLst>
              <a:ext uri="{FF2B5EF4-FFF2-40B4-BE49-F238E27FC236}">
                <a16:creationId xmlns:a16="http://schemas.microsoft.com/office/drawing/2014/main" id="{0FB13B06-38B3-1941-94E2-73E5705ACCBE}"/>
              </a:ext>
            </a:extLst>
          </p:cNvPr>
          <p:cNvGrpSpPr/>
          <p:nvPr/>
        </p:nvGrpSpPr>
        <p:grpSpPr>
          <a:xfrm>
            <a:off x="468088" y="935105"/>
            <a:ext cx="11183978" cy="998505"/>
            <a:chOff x="402772" y="891561"/>
            <a:chExt cx="11183978" cy="998505"/>
          </a:xfrm>
        </p:grpSpPr>
        <p:sp>
          <p:nvSpPr>
            <p:cNvPr id="17" name="Rectangle 16">
              <a:extLst>
                <a:ext uri="{FF2B5EF4-FFF2-40B4-BE49-F238E27FC236}">
                  <a16:creationId xmlns:a16="http://schemas.microsoft.com/office/drawing/2014/main" id="{51F7BAE6-BBCC-7B4F-9458-DA700695BED7}"/>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C86536E4-D23E-CE4C-BAA1-4C72FA412115}"/>
                </a:ext>
              </a:extLst>
            </p:cNvPr>
            <p:cNvSpPr/>
            <p:nvPr/>
          </p:nvSpPr>
          <p:spPr>
            <a:xfrm>
              <a:off x="454913" y="935967"/>
              <a:ext cx="11131837" cy="954099"/>
            </a:xfrm>
            <a:prstGeom prst="rect">
              <a:avLst/>
            </a:prstGeom>
            <a:noFill/>
            <a:ln>
              <a:noFill/>
            </a:ln>
          </p:spPr>
          <p:txBody>
            <a:bodyPr wrap="square" lIns="121912" tIns="60956" rIns="121912" bIns="60956">
              <a:spAutoFit/>
            </a:bodyPr>
            <a:lstStyle/>
            <a:p>
              <a:pPr algn="ctr" defTabSz="609555"/>
              <a:r>
                <a:rPr lang="en-US" sz="1800" dirty="0">
                  <a:solidFill>
                    <a:schemeClr val="accent4">
                      <a:lumMod val="10000"/>
                    </a:schemeClr>
                  </a:solidFill>
                  <a:latin typeface="Helvetica" pitchFamily="2" charset="0"/>
                </a:rPr>
                <a:t>The </a:t>
              </a:r>
              <a:r>
                <a:rPr lang="en-US" sz="1800" b="1" dirty="0">
                  <a:solidFill>
                    <a:schemeClr val="accent4">
                      <a:lumMod val="10000"/>
                    </a:schemeClr>
                  </a:solidFill>
                  <a:latin typeface="Helvetica" pitchFamily="2" charset="0"/>
                </a:rPr>
                <a:t>goals</a:t>
              </a:r>
              <a:r>
                <a:rPr lang="en-US" sz="1800" dirty="0">
                  <a:solidFill>
                    <a:schemeClr val="accent4">
                      <a:lumMod val="10000"/>
                    </a:schemeClr>
                  </a:solidFill>
                  <a:latin typeface="Helvetica" pitchFamily="2" charset="0"/>
                </a:rPr>
                <a:t> of this NSF INCLUDES Alliance are to</a:t>
              </a:r>
              <a:r>
                <a:rPr lang="en-US" sz="1800" dirty="0">
                  <a:solidFill>
                    <a:schemeClr val="accent6">
                      <a:lumMod val="90000"/>
                      <a:lumOff val="10000"/>
                    </a:schemeClr>
                  </a:solidFill>
                  <a:latin typeface="Helvetica" pitchFamily="2" charset="0"/>
                </a:rPr>
                <a:t> </a:t>
              </a:r>
              <a:r>
                <a:rPr lang="en-US" sz="1800" dirty="0">
                  <a:solidFill>
                    <a:schemeClr val="accent4">
                      <a:lumMod val="10000"/>
                    </a:schemeClr>
                  </a:solidFill>
                  <a:latin typeface="Helvetica" pitchFamily="2" charset="0"/>
                </a:rPr>
                <a:t>improve practice related to </a:t>
              </a:r>
              <a:r>
                <a:rPr lang="en-US" sz="1800" b="1" i="1" dirty="0">
                  <a:solidFill>
                    <a:srgbClr val="B30838"/>
                  </a:solidFill>
                  <a:latin typeface="Helvetica" pitchFamily="2" charset="0"/>
                </a:rPr>
                <a:t>providing access to STEM education </a:t>
              </a:r>
              <a:r>
                <a:rPr lang="en-US" sz="1800" dirty="0">
                  <a:solidFill>
                    <a:schemeClr val="accent4">
                      <a:lumMod val="10000"/>
                    </a:schemeClr>
                  </a:solidFill>
                  <a:latin typeface="Helvetica" pitchFamily="2" charset="0"/>
                </a:rPr>
                <a:t>and </a:t>
              </a:r>
              <a:r>
                <a:rPr lang="en-US" sz="1800" b="1" i="1" dirty="0">
                  <a:solidFill>
                    <a:srgbClr val="B30838"/>
                  </a:solidFill>
                  <a:latin typeface="Helvetica" pitchFamily="2" charset="0"/>
                </a:rPr>
                <a:t>employment for thousands of underprepared community college</a:t>
              </a:r>
              <a:r>
                <a:rPr lang="en-US" sz="1800" dirty="0">
                  <a:solidFill>
                    <a:schemeClr val="accent4">
                      <a:lumMod val="10000"/>
                    </a:schemeClr>
                  </a:solidFill>
                  <a:latin typeface="Helvetica" pitchFamily="2" charset="0"/>
                </a:rPr>
                <a:t> students through a networked improvement community approach.</a:t>
              </a:r>
              <a:endParaRPr lang="en-US" sz="1800" i="1" dirty="0">
                <a:solidFill>
                  <a:schemeClr val="accent4">
                    <a:lumMod val="10000"/>
                  </a:schemeClr>
                </a:solidFill>
                <a:latin typeface="Helvetica" pitchFamily="2" charset="0"/>
              </a:endParaRPr>
            </a:p>
          </p:txBody>
        </p:sp>
      </p:grpSp>
    </p:spTree>
    <p:extLst>
      <p:ext uri="{BB962C8B-B14F-4D97-AF65-F5344CB8AC3E}">
        <p14:creationId xmlns:p14="http://schemas.microsoft.com/office/powerpoint/2010/main" val="276705567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24043B-F44D-D848-B378-585CA6E271DA}"/>
              </a:ext>
            </a:extLst>
          </p:cNvPr>
          <p:cNvSpPr/>
          <p:nvPr/>
        </p:nvSpPr>
        <p:spPr>
          <a:xfrm>
            <a:off x="11690353" y="6488668"/>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2" name="Group 1">
            <a:extLst>
              <a:ext uri="{FF2B5EF4-FFF2-40B4-BE49-F238E27FC236}">
                <a16:creationId xmlns:a16="http://schemas.microsoft.com/office/drawing/2014/main" id="{351A6E49-08CE-054F-8888-61E5503E1C36}"/>
              </a:ext>
            </a:extLst>
          </p:cNvPr>
          <p:cNvGrpSpPr/>
          <p:nvPr/>
        </p:nvGrpSpPr>
        <p:grpSpPr>
          <a:xfrm>
            <a:off x="768709" y="1616617"/>
            <a:ext cx="11134061" cy="2860500"/>
            <a:chOff x="768709" y="1616617"/>
            <a:chExt cx="11134061" cy="2860500"/>
          </a:xfrm>
        </p:grpSpPr>
        <p:sp>
          <p:nvSpPr>
            <p:cNvPr id="7" name="Rectangle 6">
              <a:extLst>
                <a:ext uri="{FF2B5EF4-FFF2-40B4-BE49-F238E27FC236}">
                  <a16:creationId xmlns:a16="http://schemas.microsoft.com/office/drawing/2014/main" id="{D74DE520-6FB6-6546-BE14-00DF5767EDAE}"/>
                </a:ext>
              </a:extLst>
            </p:cNvPr>
            <p:cNvSpPr/>
            <p:nvPr/>
          </p:nvSpPr>
          <p:spPr>
            <a:xfrm>
              <a:off x="768709" y="1743094"/>
              <a:ext cx="11134061" cy="255454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Objective/Goal:</a:t>
              </a:r>
              <a:r>
                <a:rPr lang="en-US" sz="2400" dirty="0">
                  <a:latin typeface="Arial" panose="020B0604020202020204" pitchFamily="34" charset="0"/>
                  <a:cs typeface="Arial" panose="020B0604020202020204" pitchFamily="34" charset="0"/>
                </a:rPr>
                <a:t>  Implementation of Backbone Activities</a:t>
              </a:r>
            </a:p>
            <a:p>
              <a:endParaRPr lang="en-US" sz="2400" dirty="0">
                <a:latin typeface="Arial" panose="020B0604020202020204" pitchFamily="34" charset="0"/>
                <a:cs typeface="Arial" panose="020B0604020202020204" pitchFamily="34" charset="0"/>
              </a:endParaRPr>
            </a:p>
            <a:p>
              <a:pPr marL="2068513" indent="-2068513"/>
              <a:r>
                <a:rPr lang="en-US" sz="2400" b="1" dirty="0">
                  <a:latin typeface="Arial" panose="020B0604020202020204" pitchFamily="34" charset="0"/>
                  <a:cs typeface="Arial" panose="020B0604020202020204" pitchFamily="34" charset="0"/>
                </a:rPr>
                <a:t>Deliverables:</a:t>
              </a:r>
              <a:r>
                <a:rPr lang="en-US" sz="2400" dirty="0">
                  <a:latin typeface="Arial" panose="020B0604020202020204" pitchFamily="34" charset="0"/>
                  <a:cs typeface="Arial" panose="020B0604020202020204" pitchFamily="34" charset="0"/>
                </a:rPr>
                <a:t>  Annual national convenings are held with 100-150 participants per year.</a:t>
              </a:r>
            </a:p>
            <a:p>
              <a:endParaRPr lang="en-US" sz="1600" dirty="0">
                <a:latin typeface="Arial" panose="020B0604020202020204" pitchFamily="34" charset="0"/>
                <a:cs typeface="Arial" panose="020B0604020202020204" pitchFamily="34" charset="0"/>
              </a:endParaRPr>
            </a:p>
            <a:p>
              <a:pPr marL="2068513"/>
              <a:r>
                <a:rPr lang="en-US" sz="2400" dirty="0">
                  <a:latin typeface="Arial" panose="020B0604020202020204" pitchFamily="34" charset="0"/>
                  <a:cs typeface="Arial" panose="020B0604020202020204" pitchFamily="34" charset="0"/>
                </a:rPr>
                <a:t>One new region and three new community colleges per year </a:t>
              </a:r>
              <a:r>
                <a:rPr lang="en-US" sz="2400" i="1" dirty="0">
                  <a:latin typeface="Arial" panose="020B0604020202020204" pitchFamily="34" charset="0"/>
                  <a:cs typeface="Arial" panose="020B0604020202020204" pitchFamily="34" charset="0"/>
                </a:rPr>
                <a:t>consider</a:t>
              </a:r>
              <a:r>
                <a:rPr lang="en-US" sz="2400" dirty="0">
                  <a:latin typeface="Arial" panose="020B0604020202020204" pitchFamily="34" charset="0"/>
                  <a:cs typeface="Arial" panose="020B0604020202020204" pitchFamily="34" charset="0"/>
                </a:rPr>
                <a:t> implementation of the STEM Core model.</a:t>
              </a:r>
              <a:endParaRPr lang="en-US" sz="2400" dirty="0">
                <a:effectLs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207B7BFE-26BE-4441-8A5E-4470CA9E982D}"/>
                </a:ext>
              </a:extLst>
            </p:cNvPr>
            <p:cNvPicPr>
              <a:picLocks noChangeAspect="1"/>
            </p:cNvPicPr>
            <p:nvPr/>
          </p:nvPicPr>
          <p:blipFill>
            <a:blip r:embed="rId3"/>
            <a:stretch>
              <a:fillRect/>
            </a:stretch>
          </p:blipFill>
          <p:spPr>
            <a:xfrm>
              <a:off x="8444289" y="1616617"/>
              <a:ext cx="634951" cy="535351"/>
            </a:xfrm>
            <a:prstGeom prst="rect">
              <a:avLst/>
            </a:prstGeom>
          </p:spPr>
        </p:pic>
        <p:pic>
          <p:nvPicPr>
            <p:cNvPr id="13" name="Picture 12">
              <a:extLst>
                <a:ext uri="{FF2B5EF4-FFF2-40B4-BE49-F238E27FC236}">
                  <a16:creationId xmlns:a16="http://schemas.microsoft.com/office/drawing/2014/main" id="{AEEE92E3-3B7E-E547-B78A-FD8F321C13CB}"/>
                </a:ext>
              </a:extLst>
            </p:cNvPr>
            <p:cNvPicPr>
              <a:picLocks noChangeAspect="1"/>
            </p:cNvPicPr>
            <p:nvPr/>
          </p:nvPicPr>
          <p:blipFill>
            <a:blip r:embed="rId3"/>
            <a:stretch>
              <a:fillRect/>
            </a:stretch>
          </p:blipFill>
          <p:spPr>
            <a:xfrm>
              <a:off x="4143392" y="2814246"/>
              <a:ext cx="634951" cy="535351"/>
            </a:xfrm>
            <a:prstGeom prst="rect">
              <a:avLst/>
            </a:prstGeom>
          </p:spPr>
        </p:pic>
        <p:pic>
          <p:nvPicPr>
            <p:cNvPr id="14" name="Picture 13">
              <a:extLst>
                <a:ext uri="{FF2B5EF4-FFF2-40B4-BE49-F238E27FC236}">
                  <a16:creationId xmlns:a16="http://schemas.microsoft.com/office/drawing/2014/main" id="{2CF850B8-93FD-5649-AAFC-8C7712043FDA}"/>
                </a:ext>
              </a:extLst>
            </p:cNvPr>
            <p:cNvPicPr>
              <a:picLocks noChangeAspect="1"/>
            </p:cNvPicPr>
            <p:nvPr/>
          </p:nvPicPr>
          <p:blipFill>
            <a:blip r:embed="rId3"/>
            <a:stretch>
              <a:fillRect/>
            </a:stretch>
          </p:blipFill>
          <p:spPr>
            <a:xfrm>
              <a:off x="9771036" y="3941766"/>
              <a:ext cx="634951" cy="535351"/>
            </a:xfrm>
            <a:prstGeom prst="rect">
              <a:avLst/>
            </a:prstGeom>
          </p:spPr>
        </p:pic>
      </p:grpSp>
      <p:sp>
        <p:nvSpPr>
          <p:cNvPr id="15" name="Rectangle 14">
            <a:extLst>
              <a:ext uri="{FF2B5EF4-FFF2-40B4-BE49-F238E27FC236}">
                <a16:creationId xmlns:a16="http://schemas.microsoft.com/office/drawing/2014/main" id="{31913FF8-323D-D949-BE80-4A35BE6E186B}"/>
              </a:ext>
            </a:extLst>
          </p:cNvPr>
          <p:cNvSpPr/>
          <p:nvPr/>
        </p:nvSpPr>
        <p:spPr>
          <a:xfrm>
            <a:off x="355275" y="1093397"/>
            <a:ext cx="5980465"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II)  Alliance Coordination</a:t>
            </a:r>
          </a:p>
        </p:txBody>
      </p:sp>
      <p:sp>
        <p:nvSpPr>
          <p:cNvPr id="10" name="Rectangle 9">
            <a:extLst>
              <a:ext uri="{FF2B5EF4-FFF2-40B4-BE49-F238E27FC236}">
                <a16:creationId xmlns:a16="http://schemas.microsoft.com/office/drawing/2014/main" id="{51148280-4F2C-F142-989D-05A2234DDC48}"/>
              </a:ext>
            </a:extLst>
          </p:cNvPr>
          <p:cNvSpPr/>
          <p:nvPr/>
        </p:nvSpPr>
        <p:spPr>
          <a:xfrm>
            <a:off x="0" y="339279"/>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108436831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55FF3D-39B6-BA41-872C-315026BA2557}"/>
              </a:ext>
            </a:extLst>
          </p:cNvPr>
          <p:cNvSpPr/>
          <p:nvPr/>
        </p:nvSpPr>
        <p:spPr>
          <a:xfrm>
            <a:off x="11783584" y="6513194"/>
            <a:ext cx="370614" cy="369332"/>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JY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5A7ACE9-51E3-6545-9EC9-5CC6E9272778}"/>
              </a:ext>
            </a:extLst>
          </p:cNvPr>
          <p:cNvSpPr/>
          <p:nvPr/>
        </p:nvSpPr>
        <p:spPr>
          <a:xfrm>
            <a:off x="839258" y="1783354"/>
            <a:ext cx="9954637" cy="198515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Objective/Goal: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Distribution of Materials and Information             </a:t>
            </a:r>
          </a:p>
          <a:p>
            <a:pPr marL="0" marR="0" lvl="0" indent="0" algn="l" defTabSz="914377"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Deliverables: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Monthly operational meetings</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R="0" lvl="0" indent="2068513" algn="l" defTabSz="914377" rtl="0" eaLnBrk="1" fontAlgn="auto" latinLnBrk="0" hangingPunct="1">
              <a:lnSpc>
                <a:spcPct val="100000"/>
              </a:lnSpc>
              <a:spcBef>
                <a:spcPts val="600"/>
              </a:spcBef>
              <a:spcAft>
                <a:spcPts val="0"/>
              </a:spcAft>
              <a:buClrTx/>
              <a:buSzTx/>
              <a:buFontTx/>
              <a:buNone/>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indent="2068513" algn="l" defTabSz="914377" rtl="0" eaLnBrk="1" fontAlgn="auto" latinLnBrk="0" hangingPunct="1">
              <a:lnSpc>
                <a:spcPct val="100000"/>
              </a:lnSpc>
              <a:spcBef>
                <a:spcPts val="60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Quarterly regional PD or other meetings</a:t>
            </a:r>
          </a:p>
        </p:txBody>
      </p:sp>
      <p:pic>
        <p:nvPicPr>
          <p:cNvPr id="14" name="Picture 13">
            <a:extLst>
              <a:ext uri="{FF2B5EF4-FFF2-40B4-BE49-F238E27FC236}">
                <a16:creationId xmlns:a16="http://schemas.microsoft.com/office/drawing/2014/main" id="{FB19D49F-1D7D-594B-8A61-BC1E2CF17D5C}"/>
              </a:ext>
            </a:extLst>
          </p:cNvPr>
          <p:cNvPicPr>
            <a:picLocks noChangeAspect="1"/>
          </p:cNvPicPr>
          <p:nvPr/>
        </p:nvPicPr>
        <p:blipFill>
          <a:blip r:embed="rId3"/>
          <a:stretch>
            <a:fillRect/>
          </a:stretch>
        </p:blipFill>
        <p:spPr>
          <a:xfrm>
            <a:off x="8723324" y="1616617"/>
            <a:ext cx="634951" cy="535351"/>
          </a:xfrm>
          <a:prstGeom prst="rect">
            <a:avLst/>
          </a:prstGeom>
        </p:spPr>
      </p:pic>
      <p:pic>
        <p:nvPicPr>
          <p:cNvPr id="15" name="Picture 14">
            <a:extLst>
              <a:ext uri="{FF2B5EF4-FFF2-40B4-BE49-F238E27FC236}">
                <a16:creationId xmlns:a16="http://schemas.microsoft.com/office/drawing/2014/main" id="{15B56408-DA45-7144-899B-88E85DFE6300}"/>
              </a:ext>
            </a:extLst>
          </p:cNvPr>
          <p:cNvPicPr>
            <a:picLocks noChangeAspect="1"/>
          </p:cNvPicPr>
          <p:nvPr/>
        </p:nvPicPr>
        <p:blipFill>
          <a:blip r:embed="rId3"/>
          <a:stretch>
            <a:fillRect/>
          </a:stretch>
        </p:blipFill>
        <p:spPr>
          <a:xfrm>
            <a:off x="8462250" y="3106301"/>
            <a:ext cx="634951" cy="535351"/>
          </a:xfrm>
          <a:prstGeom prst="rect">
            <a:avLst/>
          </a:prstGeom>
        </p:spPr>
      </p:pic>
      <p:pic>
        <p:nvPicPr>
          <p:cNvPr id="16" name="Picture 15">
            <a:extLst>
              <a:ext uri="{FF2B5EF4-FFF2-40B4-BE49-F238E27FC236}">
                <a16:creationId xmlns:a16="http://schemas.microsoft.com/office/drawing/2014/main" id="{6A561FD2-D5ED-F84A-B232-09BEF30BACC0}"/>
              </a:ext>
            </a:extLst>
          </p:cNvPr>
          <p:cNvPicPr>
            <a:picLocks noChangeAspect="1"/>
          </p:cNvPicPr>
          <p:nvPr/>
        </p:nvPicPr>
        <p:blipFill>
          <a:blip r:embed="rId3"/>
          <a:stretch>
            <a:fillRect/>
          </a:stretch>
        </p:blipFill>
        <p:spPr>
          <a:xfrm>
            <a:off x="7012754" y="2400582"/>
            <a:ext cx="634951" cy="535351"/>
          </a:xfrm>
          <a:prstGeom prst="rect">
            <a:avLst/>
          </a:prstGeom>
        </p:spPr>
      </p:pic>
      <p:sp>
        <p:nvSpPr>
          <p:cNvPr id="12" name="Rectangle 11">
            <a:extLst>
              <a:ext uri="{FF2B5EF4-FFF2-40B4-BE49-F238E27FC236}">
                <a16:creationId xmlns:a16="http://schemas.microsoft.com/office/drawing/2014/main" id="{2FF9A753-3C1D-9844-8959-896C4EC6B9F7}"/>
              </a:ext>
            </a:extLst>
          </p:cNvPr>
          <p:cNvSpPr/>
          <p:nvPr/>
        </p:nvSpPr>
        <p:spPr>
          <a:xfrm>
            <a:off x="355275" y="1093397"/>
            <a:ext cx="5980465"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III)  Alliance Communication</a:t>
            </a:r>
          </a:p>
        </p:txBody>
      </p:sp>
    </p:spTree>
    <p:extLst>
      <p:ext uri="{BB962C8B-B14F-4D97-AF65-F5344CB8AC3E}">
        <p14:creationId xmlns:p14="http://schemas.microsoft.com/office/powerpoint/2010/main" val="274101916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E79DEF-9418-974F-915B-230BF8E0CF24}"/>
              </a:ext>
            </a:extLst>
          </p:cNvPr>
          <p:cNvSpPr/>
          <p:nvPr/>
        </p:nvSpPr>
        <p:spPr>
          <a:xfrm>
            <a:off x="11783584" y="6513194"/>
            <a:ext cx="370614" cy="369332"/>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JY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DCD3CEE-5586-504D-A629-52F062DD9082}"/>
              </a:ext>
            </a:extLst>
          </p:cNvPr>
          <p:cNvGrpSpPr/>
          <p:nvPr/>
        </p:nvGrpSpPr>
        <p:grpSpPr>
          <a:xfrm>
            <a:off x="827179" y="1670013"/>
            <a:ext cx="9994154" cy="2461587"/>
            <a:chOff x="827179" y="1670013"/>
            <a:chExt cx="9994154" cy="2461587"/>
          </a:xfrm>
        </p:grpSpPr>
        <p:sp>
          <p:nvSpPr>
            <p:cNvPr id="2" name="Rectangle 1">
              <a:extLst>
                <a:ext uri="{FF2B5EF4-FFF2-40B4-BE49-F238E27FC236}">
                  <a16:creationId xmlns:a16="http://schemas.microsoft.com/office/drawing/2014/main" id="{CF355ABD-EF25-354D-8A28-58E048CE2960}"/>
                </a:ext>
              </a:extLst>
            </p:cNvPr>
            <p:cNvSpPr/>
            <p:nvPr/>
          </p:nvSpPr>
          <p:spPr>
            <a:xfrm>
              <a:off x="827179" y="1854053"/>
              <a:ext cx="9469760" cy="227754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Objective/Goal: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Implementation of Alliance Meetings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377"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Deliverables:</a:t>
              </a: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Quarterly regional PD or other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meetings</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lang="en-US"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068513" marR="0" lvl="0" algn="l" defTabSz="914377" rtl="0" eaLnBrk="1" fontAlgn="auto" latinLnBrk="0" hangingPunct="1">
                <a:lnSpc>
                  <a:spcPct val="100000"/>
                </a:lnSpc>
                <a:spcBef>
                  <a:spcPts val="60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Annual convenings are hosted by a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different regional hub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each year</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9369D20-7AAF-9249-982A-9EDECA4F55C8}"/>
                </a:ext>
              </a:extLst>
            </p:cNvPr>
            <p:cNvPicPr>
              <a:picLocks noChangeAspect="1"/>
            </p:cNvPicPr>
            <p:nvPr/>
          </p:nvPicPr>
          <p:blipFill>
            <a:blip r:embed="rId3"/>
            <a:stretch>
              <a:fillRect/>
            </a:stretch>
          </p:blipFill>
          <p:spPr>
            <a:xfrm>
              <a:off x="8429201" y="2512782"/>
              <a:ext cx="634951" cy="535351"/>
            </a:xfrm>
            <a:prstGeom prst="rect">
              <a:avLst/>
            </a:prstGeom>
          </p:spPr>
        </p:pic>
        <p:pic>
          <p:nvPicPr>
            <p:cNvPr id="11" name="Picture 10">
              <a:extLst>
                <a:ext uri="{FF2B5EF4-FFF2-40B4-BE49-F238E27FC236}">
                  <a16:creationId xmlns:a16="http://schemas.microsoft.com/office/drawing/2014/main" id="{ED22501A-6ED4-BE44-A9A5-3FF737E8D737}"/>
                </a:ext>
              </a:extLst>
            </p:cNvPr>
            <p:cNvPicPr>
              <a:picLocks noChangeAspect="1"/>
            </p:cNvPicPr>
            <p:nvPr/>
          </p:nvPicPr>
          <p:blipFill>
            <a:blip r:embed="rId3"/>
            <a:stretch>
              <a:fillRect/>
            </a:stretch>
          </p:blipFill>
          <p:spPr>
            <a:xfrm>
              <a:off x="10186382" y="3061385"/>
              <a:ext cx="634951" cy="535351"/>
            </a:xfrm>
            <a:prstGeom prst="rect">
              <a:avLst/>
            </a:prstGeom>
          </p:spPr>
        </p:pic>
        <p:pic>
          <p:nvPicPr>
            <p:cNvPr id="15" name="Picture 14">
              <a:extLst>
                <a:ext uri="{FF2B5EF4-FFF2-40B4-BE49-F238E27FC236}">
                  <a16:creationId xmlns:a16="http://schemas.microsoft.com/office/drawing/2014/main" id="{4F0E96AC-FA59-0E45-9DFD-130A0398D50A}"/>
                </a:ext>
              </a:extLst>
            </p:cNvPr>
            <p:cNvPicPr>
              <a:picLocks noChangeAspect="1"/>
            </p:cNvPicPr>
            <p:nvPr/>
          </p:nvPicPr>
          <p:blipFill>
            <a:blip r:embed="rId3"/>
            <a:stretch>
              <a:fillRect/>
            </a:stretch>
          </p:blipFill>
          <p:spPr>
            <a:xfrm>
              <a:off x="8260885" y="1670013"/>
              <a:ext cx="634951" cy="535351"/>
            </a:xfrm>
            <a:prstGeom prst="rect">
              <a:avLst/>
            </a:prstGeom>
          </p:spPr>
        </p:pic>
      </p:grpSp>
      <p:sp>
        <p:nvSpPr>
          <p:cNvPr id="14" name="Rectangle 13">
            <a:extLst>
              <a:ext uri="{FF2B5EF4-FFF2-40B4-BE49-F238E27FC236}">
                <a16:creationId xmlns:a16="http://schemas.microsoft.com/office/drawing/2014/main" id="{41E5528C-5EA2-2741-A86C-B22E94A49B65}"/>
              </a:ext>
            </a:extLst>
          </p:cNvPr>
          <p:cNvSpPr/>
          <p:nvPr/>
        </p:nvSpPr>
        <p:spPr>
          <a:xfrm>
            <a:off x="355275" y="1093397"/>
            <a:ext cx="5980465"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III)  Alliance Communication</a:t>
            </a:r>
          </a:p>
        </p:txBody>
      </p:sp>
      <p:sp>
        <p:nvSpPr>
          <p:cNvPr id="16" name="Rectangle 15">
            <a:extLst>
              <a:ext uri="{FF2B5EF4-FFF2-40B4-BE49-F238E27FC236}">
                <a16:creationId xmlns:a16="http://schemas.microsoft.com/office/drawing/2014/main" id="{D135987B-C297-9F4F-A2A0-5E2937CE2DDE}"/>
              </a:ext>
            </a:extLst>
          </p:cNvPr>
          <p:cNvSpPr/>
          <p:nvPr/>
        </p:nvSpPr>
        <p:spPr>
          <a:xfrm>
            <a:off x="0" y="44804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37872045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E79DEF-9418-974F-915B-230BF8E0CF24}"/>
              </a:ext>
            </a:extLst>
          </p:cNvPr>
          <p:cNvSpPr/>
          <p:nvPr/>
        </p:nvSpPr>
        <p:spPr>
          <a:xfrm>
            <a:off x="11783584" y="6513194"/>
            <a:ext cx="370614" cy="369332"/>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JY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F355ABD-EF25-354D-8A28-58E048CE2960}"/>
              </a:ext>
            </a:extLst>
          </p:cNvPr>
          <p:cNvSpPr/>
          <p:nvPr/>
        </p:nvSpPr>
        <p:spPr>
          <a:xfrm>
            <a:off x="889286" y="2079337"/>
            <a:ext cx="10653620" cy="198515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Objective/Goal: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Implementation of Hub Coordination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2068513" marR="0" lvl="0" indent="-2068513" algn="l" defTabSz="914377" rtl="0" eaLnBrk="1" fontAlgn="auto" latinLnBrk="0" hangingPunct="1">
              <a:lnSpc>
                <a:spcPct val="100000"/>
              </a:lnSpc>
              <a:spcBef>
                <a:spcPts val="600"/>
              </a:spcBef>
              <a:spcAft>
                <a:spcPts val="0"/>
              </a:spcAft>
              <a:buClrTx/>
              <a:buSzTx/>
              <a:buFontTx/>
              <a:buNone/>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068513" marR="0" lvl="0" indent="-2068513" algn="l" defTabSz="914377" rtl="0" eaLnBrk="1" fontAlgn="auto" latinLnBrk="0" hangingPunct="1">
              <a:lnSpc>
                <a:spcPct val="100000"/>
              </a:lnSpc>
              <a:spcBef>
                <a:spcPts val="60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Deliverables:</a:t>
            </a: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 meeting discussions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(Changed to: Hub Coordinators provide HUB activity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quarterly reports to PI)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BF32AC6-DACE-8242-8CFA-0BEF366FB2E5}"/>
              </a:ext>
            </a:extLst>
          </p:cNvPr>
          <p:cNvPicPr>
            <a:picLocks noChangeAspect="1"/>
          </p:cNvPicPr>
          <p:nvPr/>
        </p:nvPicPr>
        <p:blipFill>
          <a:blip r:embed="rId3"/>
          <a:stretch>
            <a:fillRect/>
          </a:stretch>
        </p:blipFill>
        <p:spPr>
          <a:xfrm>
            <a:off x="8214457" y="1944182"/>
            <a:ext cx="634951" cy="535351"/>
          </a:xfrm>
          <a:prstGeom prst="rect">
            <a:avLst/>
          </a:prstGeom>
        </p:spPr>
      </p:pic>
      <p:pic>
        <p:nvPicPr>
          <p:cNvPr id="10" name="Picture 9">
            <a:extLst>
              <a:ext uri="{FF2B5EF4-FFF2-40B4-BE49-F238E27FC236}">
                <a16:creationId xmlns:a16="http://schemas.microsoft.com/office/drawing/2014/main" id="{4867DAFF-69FF-5C4C-B5D7-518B951884E9}"/>
              </a:ext>
            </a:extLst>
          </p:cNvPr>
          <p:cNvPicPr>
            <a:picLocks noChangeAspect="1"/>
          </p:cNvPicPr>
          <p:nvPr/>
        </p:nvPicPr>
        <p:blipFill>
          <a:blip r:embed="rId3"/>
          <a:stretch>
            <a:fillRect/>
          </a:stretch>
        </p:blipFill>
        <p:spPr>
          <a:xfrm>
            <a:off x="6229597" y="2632364"/>
            <a:ext cx="634951" cy="535351"/>
          </a:xfrm>
          <a:prstGeom prst="rect">
            <a:avLst/>
          </a:prstGeom>
        </p:spPr>
      </p:pic>
      <p:sp>
        <p:nvSpPr>
          <p:cNvPr id="16" name="Rectangle 15">
            <a:extLst>
              <a:ext uri="{FF2B5EF4-FFF2-40B4-BE49-F238E27FC236}">
                <a16:creationId xmlns:a16="http://schemas.microsoft.com/office/drawing/2014/main" id="{87B1D6CB-D289-A34F-8279-63377EED6850}"/>
              </a:ext>
            </a:extLst>
          </p:cNvPr>
          <p:cNvSpPr/>
          <p:nvPr/>
        </p:nvSpPr>
        <p:spPr>
          <a:xfrm>
            <a:off x="355275" y="1093397"/>
            <a:ext cx="5980465"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III)  Alliance Communication</a:t>
            </a:r>
          </a:p>
        </p:txBody>
      </p:sp>
      <p:sp>
        <p:nvSpPr>
          <p:cNvPr id="17" name="Rectangle 16">
            <a:extLst>
              <a:ext uri="{FF2B5EF4-FFF2-40B4-BE49-F238E27FC236}">
                <a16:creationId xmlns:a16="http://schemas.microsoft.com/office/drawing/2014/main" id="{B7398A77-9441-D540-B16F-6AC0A5B492B6}"/>
              </a:ext>
            </a:extLst>
          </p:cNvPr>
          <p:cNvSpPr/>
          <p:nvPr/>
        </p:nvSpPr>
        <p:spPr>
          <a:xfrm>
            <a:off x="0" y="44804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95017940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7983BD-C657-E344-82BC-16033E6E33F6}"/>
              </a:ext>
            </a:extLst>
          </p:cNvPr>
          <p:cNvSpPr/>
          <p:nvPr/>
        </p:nvSpPr>
        <p:spPr>
          <a:xfrm>
            <a:off x="11783584" y="6513194"/>
            <a:ext cx="370614" cy="369332"/>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JY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31F65E5-A72D-E242-A8D7-7022A6910D2A}"/>
              </a:ext>
            </a:extLst>
          </p:cNvPr>
          <p:cNvSpPr/>
          <p:nvPr/>
        </p:nvSpPr>
        <p:spPr>
          <a:xfrm>
            <a:off x="370567" y="1248699"/>
            <a:ext cx="6351966" cy="52322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IV)  STEM Core Implementation</a:t>
            </a:r>
          </a:p>
        </p:txBody>
      </p:sp>
      <p:sp>
        <p:nvSpPr>
          <p:cNvPr id="8" name="Rectangle 7">
            <a:extLst>
              <a:ext uri="{FF2B5EF4-FFF2-40B4-BE49-F238E27FC236}">
                <a16:creationId xmlns:a16="http://schemas.microsoft.com/office/drawing/2014/main" id="{B9294329-ADD3-1B4E-A3B6-96F41A9F109A}"/>
              </a:ext>
            </a:extLst>
          </p:cNvPr>
          <p:cNvSpPr/>
          <p:nvPr/>
        </p:nvSpPr>
        <p:spPr>
          <a:xfrm>
            <a:off x="1003677" y="1915439"/>
            <a:ext cx="9992417" cy="241604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Objective/Goal: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Provide Support for the Model</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068513" marR="0" lvl="0" indent="-2068513" algn="l" defTabSz="914377"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Deliverables: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Implementation of objective's activities is complete or ongoing.</a:t>
            </a:r>
            <a:endParaRPr lang="en-US" sz="2400" dirty="0">
              <a:solidFill>
                <a:prstClr val="black"/>
              </a:solidFill>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068513" marR="0" lvl="0" indent="-66675" algn="l" defTabSz="914377"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Trained student support specialists manage all STEM Core cohorts.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C4296E3-A2A5-DE4E-B602-65BEBD72E064}"/>
              </a:ext>
            </a:extLst>
          </p:cNvPr>
          <p:cNvPicPr>
            <a:picLocks noChangeAspect="1"/>
          </p:cNvPicPr>
          <p:nvPr/>
        </p:nvPicPr>
        <p:blipFill>
          <a:blip r:embed="rId3"/>
          <a:stretch>
            <a:fillRect/>
          </a:stretch>
        </p:blipFill>
        <p:spPr>
          <a:xfrm>
            <a:off x="7588659" y="1771919"/>
            <a:ext cx="634951" cy="535351"/>
          </a:xfrm>
          <a:prstGeom prst="rect">
            <a:avLst/>
          </a:prstGeom>
        </p:spPr>
      </p:pic>
      <p:pic>
        <p:nvPicPr>
          <p:cNvPr id="10" name="Picture 9">
            <a:extLst>
              <a:ext uri="{FF2B5EF4-FFF2-40B4-BE49-F238E27FC236}">
                <a16:creationId xmlns:a16="http://schemas.microsoft.com/office/drawing/2014/main" id="{B49F9B48-77CB-5342-B336-F436D71149DD}"/>
              </a:ext>
            </a:extLst>
          </p:cNvPr>
          <p:cNvPicPr>
            <a:picLocks noChangeAspect="1"/>
          </p:cNvPicPr>
          <p:nvPr/>
        </p:nvPicPr>
        <p:blipFill>
          <a:blip r:embed="rId3"/>
          <a:stretch>
            <a:fillRect/>
          </a:stretch>
        </p:blipFill>
        <p:spPr>
          <a:xfrm>
            <a:off x="10361143" y="2456224"/>
            <a:ext cx="634951" cy="535351"/>
          </a:xfrm>
          <a:prstGeom prst="rect">
            <a:avLst/>
          </a:prstGeom>
        </p:spPr>
      </p:pic>
      <p:pic>
        <p:nvPicPr>
          <p:cNvPr id="16" name="Picture 15">
            <a:extLst>
              <a:ext uri="{FF2B5EF4-FFF2-40B4-BE49-F238E27FC236}">
                <a16:creationId xmlns:a16="http://schemas.microsoft.com/office/drawing/2014/main" id="{A8CC329B-9495-B145-AE80-D4ABA254A6B0}"/>
              </a:ext>
            </a:extLst>
          </p:cNvPr>
          <p:cNvPicPr>
            <a:picLocks noChangeAspect="1"/>
          </p:cNvPicPr>
          <p:nvPr/>
        </p:nvPicPr>
        <p:blipFill>
          <a:blip r:embed="rId3"/>
          <a:stretch>
            <a:fillRect/>
          </a:stretch>
        </p:blipFill>
        <p:spPr>
          <a:xfrm>
            <a:off x="5049799" y="3796134"/>
            <a:ext cx="634951" cy="535351"/>
          </a:xfrm>
          <a:prstGeom prst="rect">
            <a:avLst/>
          </a:prstGeom>
        </p:spPr>
      </p:pic>
      <p:sp>
        <p:nvSpPr>
          <p:cNvPr id="15" name="Rectangle 14">
            <a:extLst>
              <a:ext uri="{FF2B5EF4-FFF2-40B4-BE49-F238E27FC236}">
                <a16:creationId xmlns:a16="http://schemas.microsoft.com/office/drawing/2014/main" id="{257C7621-7F57-064E-9F09-2B9B20502457}"/>
              </a:ext>
            </a:extLst>
          </p:cNvPr>
          <p:cNvSpPr/>
          <p:nvPr/>
        </p:nvSpPr>
        <p:spPr>
          <a:xfrm>
            <a:off x="0" y="44804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07656977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193CDB-CFF1-1348-BB69-D8092725E3EF}"/>
              </a:ext>
            </a:extLst>
          </p:cNvPr>
          <p:cNvSpPr/>
          <p:nvPr/>
        </p:nvSpPr>
        <p:spPr>
          <a:xfrm>
            <a:off x="11783584" y="6513194"/>
            <a:ext cx="370614" cy="369332"/>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JY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30" name="Picture 6" descr="Image result for Youcubed">
            <a:extLst>
              <a:ext uri="{FF2B5EF4-FFF2-40B4-BE49-F238E27FC236}">
                <a16:creationId xmlns:a16="http://schemas.microsoft.com/office/drawing/2014/main" id="{3AF08D7F-E2AE-0641-8601-E82C73375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843" y="5114581"/>
            <a:ext cx="4332917" cy="11200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screenshot of a cell phone&#10;&#10;Description automatically generated">
            <a:extLst>
              <a:ext uri="{FF2B5EF4-FFF2-40B4-BE49-F238E27FC236}">
                <a16:creationId xmlns:a16="http://schemas.microsoft.com/office/drawing/2014/main" id="{DDE0A3B9-D3E3-3B47-9643-A8789F9E2B11}"/>
              </a:ext>
            </a:extLst>
          </p:cNvPr>
          <p:cNvPicPr>
            <a:picLocks noChangeAspect="1"/>
          </p:cNvPicPr>
          <p:nvPr/>
        </p:nvPicPr>
        <p:blipFill rotWithShape="1">
          <a:blip r:embed="rId4"/>
          <a:srcRect t="70829" r="78713"/>
          <a:stretch/>
        </p:blipFill>
        <p:spPr>
          <a:xfrm>
            <a:off x="1112285" y="4999169"/>
            <a:ext cx="2451004" cy="1350898"/>
          </a:xfrm>
          <a:prstGeom prst="rect">
            <a:avLst/>
          </a:prstGeom>
        </p:spPr>
      </p:pic>
      <p:pic>
        <p:nvPicPr>
          <p:cNvPr id="1032" name="Picture 8" descr="Image result for Dana Center">
            <a:extLst>
              <a:ext uri="{FF2B5EF4-FFF2-40B4-BE49-F238E27FC236}">
                <a16:creationId xmlns:a16="http://schemas.microsoft.com/office/drawing/2014/main" id="{F6C46D55-798A-4B4D-874F-D134EE617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4038" y="4866509"/>
            <a:ext cx="1616219" cy="161621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394B548-3E16-D847-9824-232CD1A10076}"/>
              </a:ext>
            </a:extLst>
          </p:cNvPr>
          <p:cNvGrpSpPr/>
          <p:nvPr/>
        </p:nvGrpSpPr>
        <p:grpSpPr>
          <a:xfrm>
            <a:off x="871635" y="1889117"/>
            <a:ext cx="10366207" cy="2693045"/>
            <a:chOff x="860349" y="1911355"/>
            <a:chExt cx="10366207" cy="2693045"/>
          </a:xfrm>
        </p:grpSpPr>
        <p:sp>
          <p:nvSpPr>
            <p:cNvPr id="5" name="Rectangle 4">
              <a:extLst>
                <a:ext uri="{FF2B5EF4-FFF2-40B4-BE49-F238E27FC236}">
                  <a16:creationId xmlns:a16="http://schemas.microsoft.com/office/drawing/2014/main" id="{7B097935-DE2B-8348-99FE-0038A388E089}"/>
                </a:ext>
              </a:extLst>
            </p:cNvPr>
            <p:cNvSpPr/>
            <p:nvPr/>
          </p:nvSpPr>
          <p:spPr>
            <a:xfrm>
              <a:off x="860349" y="1911355"/>
              <a:ext cx="10366207" cy="269304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Objective/Goal:</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Implementation of Professional Development Programs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897063" marR="0" lvl="0" indent="-1897063" algn="l" defTabSz="914377"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Deliverable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Sixty faculty and counselors participate in professional development in Year 1, 100 in Year 2, and 200 per year in each subsequent year.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Arial" panose="020B0604020202020204" pitchFamily="34" charset="0"/>
                <a:cs typeface="Arial" panose="020B0604020202020204" pitchFamily="34" charset="0"/>
              </a:endParaRPr>
            </a:p>
            <a:p>
              <a:pPr marL="1897063" marR="0" lvl="0" algn="l" defTabSz="914377" rtl="0" eaLnBrk="1" fontAlgn="auto" latinLnBrk="0" hangingPunct="1">
                <a:lnSpc>
                  <a:spcPct val="100000"/>
                </a:lnSpc>
                <a:spcBef>
                  <a:spcPts val="0"/>
                </a:spcBef>
                <a:spcAft>
                  <a:spcPts val="0"/>
                </a:spcAft>
                <a:buClrTx/>
                <a:buSzTx/>
                <a:buFontTx/>
                <a:buNone/>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Pathways to Calculus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training was also provided by UT Austin’s </a:t>
              </a:r>
              <a:b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Charles A. Dana Center</a:t>
              </a:r>
            </a:p>
          </p:txBody>
        </p:sp>
        <p:pic>
          <p:nvPicPr>
            <p:cNvPr id="1040" name="Picture 16" descr="Image result for new!">
              <a:extLst>
                <a:ext uri="{FF2B5EF4-FFF2-40B4-BE49-F238E27FC236}">
                  <a16:creationId xmlns:a16="http://schemas.microsoft.com/office/drawing/2014/main" id="{4578529E-8EC7-8541-BB91-79BF18D188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5723" y="3728277"/>
              <a:ext cx="761555" cy="76155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01FA349E-FE40-6242-A208-3D074FE764B1}"/>
              </a:ext>
            </a:extLst>
          </p:cNvPr>
          <p:cNvPicPr>
            <a:picLocks noChangeAspect="1"/>
          </p:cNvPicPr>
          <p:nvPr/>
        </p:nvPicPr>
        <p:blipFill>
          <a:blip r:embed="rId7"/>
          <a:stretch>
            <a:fillRect/>
          </a:stretch>
        </p:blipFill>
        <p:spPr>
          <a:xfrm>
            <a:off x="10762535" y="2597999"/>
            <a:ext cx="634951" cy="535351"/>
          </a:xfrm>
          <a:prstGeom prst="rect">
            <a:avLst/>
          </a:prstGeom>
        </p:spPr>
      </p:pic>
      <p:sp>
        <p:nvSpPr>
          <p:cNvPr id="13" name="Rectangle 12">
            <a:extLst>
              <a:ext uri="{FF2B5EF4-FFF2-40B4-BE49-F238E27FC236}">
                <a16:creationId xmlns:a16="http://schemas.microsoft.com/office/drawing/2014/main" id="{3E178967-28C9-8C4E-9BCB-05F1C4ED510B}"/>
              </a:ext>
            </a:extLst>
          </p:cNvPr>
          <p:cNvSpPr/>
          <p:nvPr/>
        </p:nvSpPr>
        <p:spPr>
          <a:xfrm>
            <a:off x="0" y="44804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
        <p:nvSpPr>
          <p:cNvPr id="14" name="Rectangle 13">
            <a:extLst>
              <a:ext uri="{FF2B5EF4-FFF2-40B4-BE49-F238E27FC236}">
                <a16:creationId xmlns:a16="http://schemas.microsoft.com/office/drawing/2014/main" id="{C5BBAC38-D0A7-ED41-9664-9840C4CD59EA}"/>
              </a:ext>
            </a:extLst>
          </p:cNvPr>
          <p:cNvSpPr/>
          <p:nvPr/>
        </p:nvSpPr>
        <p:spPr>
          <a:xfrm>
            <a:off x="370567" y="1248699"/>
            <a:ext cx="6351966" cy="52322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IV)  STEM Core Implementation</a:t>
            </a:r>
          </a:p>
        </p:txBody>
      </p:sp>
      <p:pic>
        <p:nvPicPr>
          <p:cNvPr id="17" name="Picture 16">
            <a:extLst>
              <a:ext uri="{FF2B5EF4-FFF2-40B4-BE49-F238E27FC236}">
                <a16:creationId xmlns:a16="http://schemas.microsoft.com/office/drawing/2014/main" id="{16EA5414-353D-0D48-BC1D-5066C8F826E8}"/>
              </a:ext>
            </a:extLst>
          </p:cNvPr>
          <p:cNvPicPr>
            <a:picLocks noChangeAspect="1"/>
          </p:cNvPicPr>
          <p:nvPr/>
        </p:nvPicPr>
        <p:blipFill>
          <a:blip r:embed="rId7"/>
          <a:stretch>
            <a:fillRect/>
          </a:stretch>
        </p:blipFill>
        <p:spPr>
          <a:xfrm>
            <a:off x="10272781" y="1708207"/>
            <a:ext cx="634951" cy="535351"/>
          </a:xfrm>
          <a:prstGeom prst="rect">
            <a:avLst/>
          </a:prstGeom>
        </p:spPr>
      </p:pic>
    </p:spTree>
    <p:extLst>
      <p:ext uri="{BB962C8B-B14F-4D97-AF65-F5344CB8AC3E}">
        <p14:creationId xmlns:p14="http://schemas.microsoft.com/office/powerpoint/2010/main" val="207935434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7B994C-43F4-874F-9B1F-877A3ACF14F7}"/>
              </a:ext>
            </a:extLst>
          </p:cNvPr>
          <p:cNvSpPr/>
          <p:nvPr/>
        </p:nvSpPr>
        <p:spPr>
          <a:xfrm>
            <a:off x="0" y="1234122"/>
            <a:ext cx="12192000" cy="954107"/>
          </a:xfrm>
          <a:prstGeom prst="rect">
            <a:avLst/>
          </a:prstGeom>
        </p:spPr>
        <p:txBody>
          <a:bodyPr wrap="square">
            <a:spAutoFit/>
          </a:bodyPr>
          <a:lstStyle/>
          <a:p>
            <a:pPr algn="ctr"/>
            <a:r>
              <a:rPr lang="en-US" sz="2800" b="1" dirty="0">
                <a:solidFill>
                  <a:prstClr val="black"/>
                </a:solidFill>
                <a:latin typeface="Arial" panose="020B0604020202020204" pitchFamily="34" charset="0"/>
                <a:cs typeface="Arial" panose="020B0604020202020204" pitchFamily="34" charset="0"/>
              </a:rPr>
              <a:t>Progress to Date Relative to the Logic Model, Intellectual Merit </a:t>
            </a:r>
            <a:br>
              <a:rPr lang="en-US" sz="2800" b="1" dirty="0">
                <a:solidFill>
                  <a:prstClr val="black"/>
                </a:solidFill>
                <a:latin typeface="Arial" panose="020B0604020202020204" pitchFamily="34" charset="0"/>
                <a:cs typeface="Arial" panose="020B0604020202020204" pitchFamily="34" charset="0"/>
              </a:rPr>
            </a:br>
            <a:r>
              <a:rPr lang="en-US" sz="2800" b="1" dirty="0">
                <a:solidFill>
                  <a:prstClr val="black"/>
                </a:solidFill>
                <a:latin typeface="Arial" panose="020B0604020202020204" pitchFamily="34" charset="0"/>
                <a:cs typeface="Arial" panose="020B0604020202020204" pitchFamily="34" charset="0"/>
              </a:rPr>
              <a:t>and Broader Impacts of the Alliance</a:t>
            </a:r>
            <a:endParaRPr lang="en-US" sz="2800" b="1" dirty="0">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09E0798-3344-7E47-A5AF-1325CA6260C7}"/>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
        <p:nvSpPr>
          <p:cNvPr id="10" name="Rectangle 9">
            <a:extLst>
              <a:ext uri="{FF2B5EF4-FFF2-40B4-BE49-F238E27FC236}">
                <a16:creationId xmlns:a16="http://schemas.microsoft.com/office/drawing/2014/main" id="{1DEC4DA4-DED7-6840-8674-B14824227954}"/>
              </a:ext>
            </a:extLst>
          </p:cNvPr>
          <p:cNvSpPr/>
          <p:nvPr/>
        </p:nvSpPr>
        <p:spPr>
          <a:xfrm>
            <a:off x="0" y="44804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spTree>
    <p:extLst>
      <p:ext uri="{BB962C8B-B14F-4D97-AF65-F5344CB8AC3E}">
        <p14:creationId xmlns:p14="http://schemas.microsoft.com/office/powerpoint/2010/main" val="336308125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7B994C-43F4-874F-9B1F-877A3ACF14F7}"/>
              </a:ext>
            </a:extLst>
          </p:cNvPr>
          <p:cNvSpPr/>
          <p:nvPr/>
        </p:nvSpPr>
        <p:spPr>
          <a:xfrm>
            <a:off x="0" y="1234122"/>
            <a:ext cx="12192000" cy="954107"/>
          </a:xfrm>
          <a:prstGeom prst="rect">
            <a:avLst/>
          </a:prstGeom>
        </p:spPr>
        <p:txBody>
          <a:bodyPr wrap="square">
            <a:spAutoFit/>
          </a:bodyPr>
          <a:lstStyle/>
          <a:p>
            <a:pPr algn="ctr"/>
            <a:r>
              <a:rPr lang="en-US" sz="2800" b="1" dirty="0">
                <a:solidFill>
                  <a:prstClr val="black"/>
                </a:solidFill>
                <a:latin typeface="Arial" panose="020B0604020202020204" pitchFamily="34" charset="0"/>
                <a:cs typeface="Arial" panose="020B0604020202020204" pitchFamily="34" charset="0"/>
              </a:rPr>
              <a:t>Progress to Date Relative to the Logic Model, Intellectual Merit </a:t>
            </a:r>
            <a:br>
              <a:rPr lang="en-US" sz="2800" b="1" dirty="0">
                <a:solidFill>
                  <a:prstClr val="black"/>
                </a:solidFill>
                <a:latin typeface="Arial" panose="020B0604020202020204" pitchFamily="34" charset="0"/>
                <a:cs typeface="Arial" panose="020B0604020202020204" pitchFamily="34" charset="0"/>
              </a:rPr>
            </a:br>
            <a:r>
              <a:rPr lang="en-US" sz="2800" b="1" dirty="0">
                <a:solidFill>
                  <a:prstClr val="black"/>
                </a:solidFill>
                <a:latin typeface="Arial" panose="020B0604020202020204" pitchFamily="34" charset="0"/>
                <a:cs typeface="Arial" panose="020B0604020202020204" pitchFamily="34" charset="0"/>
              </a:rPr>
              <a:t>and Broader Impacts of the Alliance</a:t>
            </a:r>
            <a:endParaRPr lang="en-US" sz="2800" b="1" dirty="0">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09E0798-3344-7E47-A5AF-1325CA6260C7}"/>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
        <p:nvSpPr>
          <p:cNvPr id="3" name="Rectangle 2">
            <a:extLst>
              <a:ext uri="{FF2B5EF4-FFF2-40B4-BE49-F238E27FC236}">
                <a16:creationId xmlns:a16="http://schemas.microsoft.com/office/drawing/2014/main" id="{E1024A88-D005-2541-A090-26EE5F241840}"/>
              </a:ext>
            </a:extLst>
          </p:cNvPr>
          <p:cNvSpPr/>
          <p:nvPr/>
        </p:nvSpPr>
        <p:spPr>
          <a:xfrm>
            <a:off x="770589" y="2324154"/>
            <a:ext cx="11534957" cy="1508105"/>
          </a:xfrm>
          <a:prstGeom prst="rect">
            <a:avLst/>
          </a:prstGeom>
        </p:spPr>
        <p:txBody>
          <a:bodyPr wrap="square">
            <a:spAutoFit/>
          </a:bodyPr>
          <a:lstStyle/>
          <a:p>
            <a:pPr>
              <a:spcAft>
                <a:spcPts val="0"/>
              </a:spcAft>
            </a:pPr>
            <a:r>
              <a:rPr lang="en-US" sz="2400" dirty="0">
                <a:latin typeface="Arial" panose="020B0604020202020204" pitchFamily="34" charset="0"/>
                <a:cs typeface="Arial" panose="020B0604020202020204" pitchFamily="34" charset="0"/>
              </a:rPr>
              <a:t>Footnote legend for the </a:t>
            </a:r>
            <a:r>
              <a:rPr lang="en-US" sz="2400" b="1" i="1" dirty="0">
                <a:latin typeface="Arial" panose="020B0604020202020204" pitchFamily="34" charset="0"/>
                <a:cs typeface="Arial" panose="020B0604020202020204" pitchFamily="34" charset="0"/>
              </a:rPr>
              <a:t>Logic Model</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Intellectual Merit,</a:t>
            </a:r>
            <a:r>
              <a:rPr lang="en-US" sz="2400" dirty="0">
                <a:latin typeface="Arial" panose="020B0604020202020204" pitchFamily="34" charset="0"/>
                <a:cs typeface="Arial" panose="020B0604020202020204" pitchFamily="34" charset="0"/>
              </a:rPr>
              <a:t> and </a:t>
            </a:r>
            <a:r>
              <a:rPr lang="en-US" sz="2400" b="1" i="1" dirty="0">
                <a:latin typeface="Arial" panose="020B0604020202020204" pitchFamily="34" charset="0"/>
                <a:cs typeface="Arial" panose="020B0604020202020204" pitchFamily="34" charset="0"/>
              </a:rPr>
              <a:t>Broader Impacts</a:t>
            </a:r>
            <a:r>
              <a:rPr lang="en-US" sz="2400" dirty="0">
                <a:latin typeface="Arial" panose="020B0604020202020204" pitchFamily="34" charset="0"/>
                <a:cs typeface="Arial" panose="020B0604020202020204" pitchFamily="34" charset="0"/>
              </a:rPr>
              <a:t> paragraphs (</a:t>
            </a:r>
            <a:r>
              <a:rPr lang="en-US" sz="2400" b="1" dirty="0">
                <a:latin typeface="Arial" panose="020B0604020202020204" pitchFamily="34" charset="0"/>
                <a:cs typeface="Arial" panose="020B0604020202020204" pitchFamily="34" charset="0"/>
              </a:rPr>
              <a:t>in your handout</a:t>
            </a:r>
            <a:r>
              <a:rPr lang="en-US" sz="2400" dirty="0">
                <a:latin typeface="Arial" panose="020B0604020202020204" pitchFamily="34" charset="0"/>
                <a:cs typeface="Arial" panose="020B0604020202020204" pitchFamily="34" charset="0"/>
              </a:rPr>
              <a:t>):</a:t>
            </a:r>
          </a:p>
          <a:p>
            <a:pPr>
              <a:spcAft>
                <a:spcPts val="0"/>
              </a:spcAft>
            </a:pPr>
            <a:endParaRPr lang="en-US" sz="2400" dirty="0">
              <a:latin typeface="Arial" panose="020B0604020202020204" pitchFamily="34" charset="0"/>
              <a:cs typeface="Arial" panose="020B0604020202020204" pitchFamily="34" charset="0"/>
            </a:endParaRPr>
          </a:p>
          <a:p>
            <a:pPr>
              <a:spcAft>
                <a:spcPts val="0"/>
              </a:spcAft>
            </a:pPr>
            <a:endParaRPr lang="en-US" sz="2000" dirty="0"/>
          </a:p>
        </p:txBody>
      </p:sp>
      <p:sp>
        <p:nvSpPr>
          <p:cNvPr id="10" name="Rectangle 9">
            <a:extLst>
              <a:ext uri="{FF2B5EF4-FFF2-40B4-BE49-F238E27FC236}">
                <a16:creationId xmlns:a16="http://schemas.microsoft.com/office/drawing/2014/main" id="{1DEC4DA4-DED7-6840-8674-B14824227954}"/>
              </a:ext>
            </a:extLst>
          </p:cNvPr>
          <p:cNvSpPr/>
          <p:nvPr/>
        </p:nvSpPr>
        <p:spPr>
          <a:xfrm>
            <a:off x="0" y="44804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Goals and Metrics</a:t>
            </a:r>
          </a:p>
        </p:txBody>
      </p:sp>
      <p:grpSp>
        <p:nvGrpSpPr>
          <p:cNvPr id="12" name="Group 11">
            <a:extLst>
              <a:ext uri="{FF2B5EF4-FFF2-40B4-BE49-F238E27FC236}">
                <a16:creationId xmlns:a16="http://schemas.microsoft.com/office/drawing/2014/main" id="{E55A4C5D-34BC-614E-92BC-0A5D7C482DD0}"/>
              </a:ext>
            </a:extLst>
          </p:cNvPr>
          <p:cNvGrpSpPr/>
          <p:nvPr/>
        </p:nvGrpSpPr>
        <p:grpSpPr>
          <a:xfrm>
            <a:off x="-538863" y="3092275"/>
            <a:ext cx="11534957" cy="1877437"/>
            <a:chOff x="683547" y="1986583"/>
            <a:chExt cx="11534957" cy="1877437"/>
          </a:xfrm>
        </p:grpSpPr>
        <p:sp>
          <p:nvSpPr>
            <p:cNvPr id="13" name="Rectangle 12">
              <a:extLst>
                <a:ext uri="{FF2B5EF4-FFF2-40B4-BE49-F238E27FC236}">
                  <a16:creationId xmlns:a16="http://schemas.microsoft.com/office/drawing/2014/main" id="{2FB727D3-ACEB-A649-A2B7-BAF4664D0DBD}"/>
                </a:ext>
              </a:extLst>
            </p:cNvPr>
            <p:cNvSpPr/>
            <p:nvPr/>
          </p:nvSpPr>
          <p:spPr>
            <a:xfrm>
              <a:off x="683547" y="1986583"/>
              <a:ext cx="11534957" cy="1877437"/>
            </a:xfrm>
            <a:prstGeom prst="rect">
              <a:avLst/>
            </a:prstGeom>
          </p:spPr>
          <p:txBody>
            <a:bodyPr wrap="square">
              <a:spAutoFit/>
            </a:bodyPr>
            <a:lstStyle/>
            <a:p>
              <a:pPr>
                <a:spcAft>
                  <a:spcPts val="0"/>
                </a:spcAft>
              </a:pPr>
              <a:endParaRPr lang="en-US" sz="2000" dirty="0"/>
            </a:p>
            <a:p>
              <a:pPr lvl="2"/>
              <a:r>
                <a:rPr lang="en-US" sz="2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done and will continue doing</a:t>
              </a:r>
              <a:endParaRPr lang="en-US" sz="2000" dirty="0">
                <a:latin typeface="Arial" panose="020B0604020202020204" pitchFamily="34" charset="0"/>
                <a:cs typeface="Arial" panose="020B0604020202020204" pitchFamily="34" charset="0"/>
              </a:endParaRPr>
            </a:p>
            <a:p>
              <a:pPr>
                <a:spcAft>
                  <a:spcPts val="0"/>
                </a:spcAft>
              </a:pP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not completed yet, </a:t>
              </a:r>
              <a:r>
                <a:rPr lang="en-US" sz="2400" b="1" i="1" dirty="0">
                  <a:latin typeface="Arial" panose="020B0604020202020204" pitchFamily="34" charset="0"/>
                  <a:cs typeface="Arial" panose="020B0604020202020204" pitchFamily="34" charset="0"/>
                </a:rPr>
                <a:t>but expect to complete</a:t>
              </a:r>
              <a:r>
                <a:rPr lang="en-US" sz="2400" dirty="0">
                  <a:latin typeface="Arial" panose="020B0604020202020204" pitchFamily="34" charset="0"/>
                  <a:cs typeface="Arial" panose="020B0604020202020204" pitchFamily="34" charset="0"/>
                </a:rPr>
                <a:t> in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NSF INCUDES Alliance timeframe</a:t>
              </a:r>
              <a:endParaRPr lang="en-US" sz="2000" dirty="0">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D6C6878-23EB-3643-AAE2-52DE25323950}"/>
                </a:ext>
              </a:extLst>
            </p:cNvPr>
            <p:cNvSpPr/>
            <p:nvPr/>
          </p:nvSpPr>
          <p:spPr>
            <a:xfrm>
              <a:off x="2043698" y="2292924"/>
              <a:ext cx="404278" cy="769441"/>
            </a:xfrm>
            <a:prstGeom prst="rect">
              <a:avLst/>
            </a:prstGeom>
          </p:spPr>
          <p:txBody>
            <a:bodyPr wrap="none">
              <a:spAutoFit/>
            </a:bodyPr>
            <a:lstStyle/>
            <a:p>
              <a:r>
                <a:rPr lang="en-US" sz="4400" dirty="0">
                  <a:solidFill>
                    <a:srgbClr val="00B050"/>
                  </a:solidFill>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68BC6D6-73C6-E542-92FC-2B53722F9EFC}"/>
                </a:ext>
              </a:extLst>
            </p:cNvPr>
            <p:cNvSpPr/>
            <p:nvPr/>
          </p:nvSpPr>
          <p:spPr>
            <a:xfrm>
              <a:off x="2055762" y="2986857"/>
              <a:ext cx="404278" cy="769441"/>
            </a:xfrm>
            <a:prstGeom prst="rect">
              <a:avLst/>
            </a:prstGeom>
          </p:spPr>
          <p:txBody>
            <a:bodyPr wrap="none">
              <a:spAutoFit/>
            </a:bodyPr>
            <a:lstStyle/>
            <a:p>
              <a:r>
                <a:rPr lang="en-US" sz="4400" dirty="0">
                  <a:solidFill>
                    <a:srgbClr val="FF0000"/>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64306880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48C741-C8AF-054A-8960-2B2997A27AD1}"/>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
        <p:nvSpPr>
          <p:cNvPr id="7" name="Rectangle 6">
            <a:extLst>
              <a:ext uri="{FF2B5EF4-FFF2-40B4-BE49-F238E27FC236}">
                <a16:creationId xmlns:a16="http://schemas.microsoft.com/office/drawing/2014/main" id="{90DC9C01-FE43-4A46-8571-BA0FB3B85366}"/>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Tree>
    <p:extLst>
      <p:ext uri="{BB962C8B-B14F-4D97-AF65-F5344CB8AC3E}">
        <p14:creationId xmlns:p14="http://schemas.microsoft.com/office/powerpoint/2010/main" val="152215770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860612" y="1998275"/>
            <a:ext cx="10620188"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Provide the </a:t>
            </a: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STEM Core Alliance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formative and summative feedback on implementation, scale, and continuous improvement strategies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Share approach and findings with the </a:t>
            </a: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NSF INCLUDES National Network and field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Inform </a:t>
            </a: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policymakers and community college leaders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 strategies for preparing more students to meet state and regional workforce needs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Inform </a:t>
            </a: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industry leaders</a:t>
            </a:r>
            <a:r>
              <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 designing successful internship programs to improve equity and diversify workforce</a:t>
            </a:r>
          </a:p>
        </p:txBody>
      </p:sp>
      <p:sp>
        <p:nvSpPr>
          <p:cNvPr id="9" name="TextBox 8">
            <a:extLst>
              <a:ext uri="{FF2B5EF4-FFF2-40B4-BE49-F238E27FC236}">
                <a16:creationId xmlns:a16="http://schemas.microsoft.com/office/drawing/2014/main" id="{96F2F6BC-BA2A-AE42-A0B5-7047641B80A1}"/>
              </a:ext>
            </a:extLst>
          </p:cNvPr>
          <p:cNvSpPr txBox="1"/>
          <p:nvPr/>
        </p:nvSpPr>
        <p:spPr>
          <a:xfrm>
            <a:off x="860612" y="1445695"/>
            <a:ext cx="10620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External Evaluation Goals and Audiences</a:t>
            </a:r>
          </a:p>
        </p:txBody>
      </p:sp>
      <p:sp>
        <p:nvSpPr>
          <p:cNvPr id="7" name="Rectangle 6">
            <a:extLst>
              <a:ext uri="{FF2B5EF4-FFF2-40B4-BE49-F238E27FC236}">
                <a16:creationId xmlns:a16="http://schemas.microsoft.com/office/drawing/2014/main" id="{90DC9C01-FE43-4A46-8571-BA0FB3B85366}"/>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10" name="Rectangle 9">
            <a:extLst>
              <a:ext uri="{FF2B5EF4-FFF2-40B4-BE49-F238E27FC236}">
                <a16:creationId xmlns:a16="http://schemas.microsoft.com/office/drawing/2014/main" id="{E4F68855-A2C2-0544-A9B9-7C59030BA35F}"/>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11338453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33589" y="1837395"/>
            <a:ext cx="1084393" cy="2874215"/>
          </a:xfrm>
          <a:prstGeom prst="rect">
            <a:avLst/>
          </a:prstGeom>
        </p:spPr>
      </p:pic>
      <p:sp>
        <p:nvSpPr>
          <p:cNvPr id="16" name="Rectangle 15"/>
          <p:cNvSpPr/>
          <p:nvPr/>
        </p:nvSpPr>
        <p:spPr>
          <a:xfrm>
            <a:off x="5132725"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Opportunity for paid internships for STEM Core completers</a:t>
            </a:r>
          </a:p>
        </p:txBody>
      </p:sp>
      <p:pic>
        <p:nvPicPr>
          <p:cNvPr id="13" name="Picture 12">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98860" y="1837395"/>
            <a:ext cx="1084393" cy="2874215"/>
          </a:xfrm>
          <a:prstGeom prst="rect">
            <a:avLst/>
          </a:prstGeom>
        </p:spPr>
      </p:pic>
      <p:pic>
        <p:nvPicPr>
          <p:cNvPr id="4" name="Picture 3">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828" y="1837395"/>
            <a:ext cx="1084393" cy="2874215"/>
          </a:xfrm>
          <a:prstGeom prst="rect">
            <a:avLst/>
          </a:prstGeom>
        </p:spPr>
      </p:pic>
      <p:sp>
        <p:nvSpPr>
          <p:cNvPr id="12" name="Rectangle 11"/>
          <p:cNvSpPr/>
          <p:nvPr/>
        </p:nvSpPr>
        <p:spPr>
          <a:xfrm>
            <a:off x="172949" y="4711610"/>
            <a:ext cx="2590167" cy="1846651"/>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Culturally diverse cohort-based learning communities with intensive student support including a dedicated </a:t>
            </a:r>
            <a:r>
              <a:rPr lang="en-US" sz="1600" i="1" dirty="0">
                <a:solidFill>
                  <a:schemeClr val="accent4">
                    <a:lumMod val="10000"/>
                  </a:schemeClr>
                </a:solidFill>
                <a:latin typeface="Arial"/>
                <a:cs typeface="Arial"/>
              </a:rPr>
              <a:t>Student Support Specialist (SSS)</a:t>
            </a:r>
          </a:p>
        </p:txBody>
      </p:sp>
      <p:sp>
        <p:nvSpPr>
          <p:cNvPr id="14" name="Rectangle 13"/>
          <p:cNvSpPr/>
          <p:nvPr/>
        </p:nvSpPr>
        <p:spPr>
          <a:xfrm>
            <a:off x="2915037"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Accelerated and contextualized cohort math courses</a:t>
            </a:r>
          </a:p>
        </p:txBody>
      </p:sp>
      <p:sp>
        <p:nvSpPr>
          <p:cNvPr id="10" name="Rectangle 9">
            <a:extLst>
              <a:ext uri="{FF2B5EF4-FFF2-40B4-BE49-F238E27FC236}">
                <a16:creationId xmlns:a16="http://schemas.microsoft.com/office/drawing/2014/main" id="{7DB7092D-C8AB-5146-B91D-A2609416B46F}"/>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17" name="Rectangle 16">
            <a:extLst>
              <a:ext uri="{FF2B5EF4-FFF2-40B4-BE49-F238E27FC236}">
                <a16:creationId xmlns:a16="http://schemas.microsoft.com/office/drawing/2014/main" id="{D5A5DB4D-21E0-414A-B01D-00D209764DB4}"/>
              </a:ext>
            </a:extLst>
          </p:cNvPr>
          <p:cNvSpPr/>
          <p:nvPr/>
        </p:nvSpPr>
        <p:spPr>
          <a:xfrm>
            <a:off x="-51005" y="0"/>
            <a:ext cx="12233364" cy="615545"/>
          </a:xfrm>
          <a:prstGeom prst="rect">
            <a:avLst/>
          </a:prstGeom>
        </p:spPr>
        <p:txBody>
          <a:bodyPr wrap="square" lIns="121912" tIns="60956" rIns="121912" bIns="60956">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Alliance Overview</a:t>
            </a:r>
          </a:p>
        </p:txBody>
      </p:sp>
      <p:grpSp>
        <p:nvGrpSpPr>
          <p:cNvPr id="20" name="Group 19">
            <a:extLst>
              <a:ext uri="{FF2B5EF4-FFF2-40B4-BE49-F238E27FC236}">
                <a16:creationId xmlns:a16="http://schemas.microsoft.com/office/drawing/2014/main" id="{919A10E4-4AD7-B34A-9B8A-17E2AD3878FD}"/>
              </a:ext>
            </a:extLst>
          </p:cNvPr>
          <p:cNvGrpSpPr/>
          <p:nvPr/>
        </p:nvGrpSpPr>
        <p:grpSpPr>
          <a:xfrm>
            <a:off x="468088" y="935105"/>
            <a:ext cx="11183978" cy="998505"/>
            <a:chOff x="402772" y="891561"/>
            <a:chExt cx="11183978" cy="998505"/>
          </a:xfrm>
        </p:grpSpPr>
        <p:sp>
          <p:nvSpPr>
            <p:cNvPr id="21" name="Rectangle 20">
              <a:extLst>
                <a:ext uri="{FF2B5EF4-FFF2-40B4-BE49-F238E27FC236}">
                  <a16:creationId xmlns:a16="http://schemas.microsoft.com/office/drawing/2014/main" id="{43ED06DB-6A7C-A049-8244-E85E3965A745}"/>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F249772D-9E27-0242-9AB3-15863EDF3DD6}"/>
                </a:ext>
              </a:extLst>
            </p:cNvPr>
            <p:cNvSpPr/>
            <p:nvPr/>
          </p:nvSpPr>
          <p:spPr>
            <a:xfrm>
              <a:off x="454913" y="935967"/>
              <a:ext cx="11131837" cy="954099"/>
            </a:xfrm>
            <a:prstGeom prst="rect">
              <a:avLst/>
            </a:prstGeom>
            <a:noFill/>
            <a:ln>
              <a:noFill/>
            </a:ln>
          </p:spPr>
          <p:txBody>
            <a:bodyPr wrap="square" lIns="121912" tIns="60956" rIns="121912" bIns="60956">
              <a:spAutoFit/>
            </a:bodyPr>
            <a:lstStyle/>
            <a:p>
              <a:pPr algn="ctr" defTabSz="609555"/>
              <a:r>
                <a:rPr lang="en-US" sz="1800" dirty="0">
                  <a:solidFill>
                    <a:schemeClr val="accent4">
                      <a:lumMod val="10000"/>
                    </a:schemeClr>
                  </a:solidFill>
                  <a:latin typeface="Helvetica" pitchFamily="2" charset="0"/>
                </a:rPr>
                <a:t>The </a:t>
              </a:r>
              <a:r>
                <a:rPr lang="en-US" sz="1800" b="1" dirty="0">
                  <a:solidFill>
                    <a:schemeClr val="accent4">
                      <a:lumMod val="10000"/>
                    </a:schemeClr>
                  </a:solidFill>
                  <a:latin typeface="Helvetica" pitchFamily="2" charset="0"/>
                </a:rPr>
                <a:t>goals</a:t>
              </a:r>
              <a:r>
                <a:rPr lang="en-US" sz="1800" dirty="0">
                  <a:solidFill>
                    <a:schemeClr val="accent4">
                      <a:lumMod val="10000"/>
                    </a:schemeClr>
                  </a:solidFill>
                  <a:latin typeface="Helvetica" pitchFamily="2" charset="0"/>
                </a:rPr>
                <a:t> of this NSF INCLUDES Alliance are to</a:t>
              </a:r>
              <a:r>
                <a:rPr lang="en-US" sz="1800" dirty="0">
                  <a:solidFill>
                    <a:schemeClr val="accent6">
                      <a:lumMod val="90000"/>
                      <a:lumOff val="10000"/>
                    </a:schemeClr>
                  </a:solidFill>
                  <a:latin typeface="Helvetica" pitchFamily="2" charset="0"/>
                </a:rPr>
                <a:t> </a:t>
              </a:r>
              <a:r>
                <a:rPr lang="en-US" sz="1800" dirty="0">
                  <a:solidFill>
                    <a:schemeClr val="accent4">
                      <a:lumMod val="10000"/>
                    </a:schemeClr>
                  </a:solidFill>
                  <a:latin typeface="Helvetica" pitchFamily="2" charset="0"/>
                </a:rPr>
                <a:t>improve practice related to </a:t>
              </a:r>
              <a:r>
                <a:rPr lang="en-US" sz="1800" b="1" i="1" dirty="0">
                  <a:solidFill>
                    <a:srgbClr val="B30838"/>
                  </a:solidFill>
                  <a:latin typeface="Helvetica" pitchFamily="2" charset="0"/>
                </a:rPr>
                <a:t>providing access to STEM education </a:t>
              </a:r>
              <a:r>
                <a:rPr lang="en-US" sz="1800" dirty="0">
                  <a:solidFill>
                    <a:schemeClr val="accent4">
                      <a:lumMod val="10000"/>
                    </a:schemeClr>
                  </a:solidFill>
                  <a:latin typeface="Helvetica" pitchFamily="2" charset="0"/>
                </a:rPr>
                <a:t>and </a:t>
              </a:r>
              <a:r>
                <a:rPr lang="en-US" sz="1800" b="1" i="1" dirty="0">
                  <a:solidFill>
                    <a:srgbClr val="B30838"/>
                  </a:solidFill>
                  <a:latin typeface="Helvetica" pitchFamily="2" charset="0"/>
                </a:rPr>
                <a:t>employment for thousands of underprepared community college</a:t>
              </a:r>
              <a:r>
                <a:rPr lang="en-US" sz="1800" dirty="0">
                  <a:solidFill>
                    <a:schemeClr val="accent4">
                      <a:lumMod val="10000"/>
                    </a:schemeClr>
                  </a:solidFill>
                  <a:latin typeface="Helvetica" pitchFamily="2" charset="0"/>
                </a:rPr>
                <a:t> students through a networked improvement community approach.</a:t>
              </a:r>
              <a:endParaRPr lang="en-US" sz="1800" i="1" dirty="0">
                <a:solidFill>
                  <a:schemeClr val="accent4">
                    <a:lumMod val="10000"/>
                  </a:schemeClr>
                </a:solidFill>
                <a:latin typeface="Helvetica" pitchFamily="2" charset="0"/>
              </a:endParaRPr>
            </a:p>
          </p:txBody>
        </p:sp>
      </p:grpSp>
    </p:spTree>
    <p:extLst>
      <p:ext uri="{BB962C8B-B14F-4D97-AF65-F5344CB8AC3E}">
        <p14:creationId xmlns:p14="http://schemas.microsoft.com/office/powerpoint/2010/main" val="87049659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785906" y="2055746"/>
            <a:ext cx="10620188" cy="3416320"/>
          </a:xfrm>
          <a:prstGeom prst="rect">
            <a:avLst/>
          </a:prstGeom>
          <a:noFill/>
        </p:spPr>
        <p:txBody>
          <a:bodyPr wrap="square" rtlCol="0">
            <a:spAutoFit/>
          </a:bodyPr>
          <a:lstStyle/>
          <a:p>
            <a:pPr marL="352425" marR="0" lvl="0" indent="-352425" algn="l" defTabSz="914400" rtl="0" eaLnBrk="1" fontAlgn="base" latinLnBrk="0" hangingPunct="1">
              <a:lnSpc>
                <a:spcPct val="100000"/>
              </a:lnSpc>
              <a:spcBef>
                <a:spcPts val="0"/>
              </a:spcBef>
              <a:spcAft>
                <a:spcPts val="0"/>
              </a:spcAft>
              <a:buClrTx/>
              <a:buSzTx/>
              <a:buFont typeface="+mj-lt"/>
              <a:buAutoNum type="arabicPeriod"/>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a:t>
            </a: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supports, constraints, and variation</a:t>
            </a:r>
            <a:r>
              <a:rPr kumimoji="0" lang="en-US" sz="2400" b="0"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exist in STEM Core community college partners? </a:t>
            </a:r>
          </a:p>
          <a:p>
            <a:pPr marL="352425" marR="0" lvl="0" indent="-352425" algn="l" defTabSz="914400" rtl="0" eaLnBrk="1" fontAlgn="auto" latinLnBrk="0" hangingPunct="1">
              <a:lnSpc>
                <a:spcPct val="100000"/>
              </a:lnSpc>
              <a:spcBef>
                <a:spcPts val="0"/>
              </a:spcBef>
              <a:spcAft>
                <a:spcPts val="0"/>
              </a:spcAft>
              <a:buClrTx/>
              <a:buSzTx/>
              <a:buFont typeface="+mj-lt"/>
              <a:buAutoNum type="arabicPeriod"/>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2425" marR="0" lvl="0" indent="-352425" algn="l" defTabSz="914400" rtl="0" eaLnBrk="1" fontAlgn="auto" latinLnBrk="0" hangingPunct="1">
              <a:lnSpc>
                <a:spcPct val="100000"/>
              </a:lnSpc>
              <a:spcBef>
                <a:spcPts val="0"/>
              </a:spcBef>
              <a:spcAft>
                <a:spcPts val="0"/>
              </a:spcAft>
              <a:buClrTx/>
              <a:buSzTx/>
              <a:buFont typeface="+mj-lt"/>
              <a:buAutoNum type="arabicPeriod"/>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what extent does the STEM Core model </a:t>
            </a: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develop to its intended scale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(e.g., depth, sustainability, spread, and shift in ownership)? What resources, supports, and conditions facilitate these shifts?</a:t>
            </a:r>
          </a:p>
          <a:p>
            <a:pPr marL="352425" marR="0" lvl="0" indent="-352425" algn="l" defTabSz="914400" rtl="0" eaLnBrk="1" fontAlgn="auto" latinLnBrk="0" hangingPunct="1">
              <a:lnSpc>
                <a:spcPct val="100000"/>
              </a:lnSpc>
              <a:spcBef>
                <a:spcPts val="0"/>
              </a:spcBef>
              <a:spcAft>
                <a:spcPts val="0"/>
              </a:spcAft>
              <a:buClrTx/>
              <a:buSzTx/>
              <a:buFont typeface="+mj-lt"/>
              <a:buAutoNum type="arabicPeriod"/>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2425" marR="0" lvl="0" indent="-352425" algn="l" defTabSz="914400" rtl="0" eaLnBrk="1" fontAlgn="auto" latinLnBrk="0" hangingPunct="1">
              <a:lnSpc>
                <a:spcPct val="100000"/>
              </a:lnSpc>
              <a:spcBef>
                <a:spcPts val="0"/>
              </a:spcBef>
              <a:spcAft>
                <a:spcPts val="0"/>
              </a:spcAft>
              <a:buClrTx/>
              <a:buSzTx/>
              <a:buFont typeface="+mj-lt"/>
              <a:buAutoNum type="arabicPeriod"/>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Does the STEM Core network </a:t>
            </a: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continuously improve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adapt to the needs of the growing community of network members?</a:t>
            </a:r>
          </a:p>
        </p:txBody>
      </p:sp>
      <p:sp>
        <p:nvSpPr>
          <p:cNvPr id="9" name="TextBox 8">
            <a:extLst>
              <a:ext uri="{FF2B5EF4-FFF2-40B4-BE49-F238E27FC236}">
                <a16:creationId xmlns:a16="http://schemas.microsoft.com/office/drawing/2014/main" id="{96F2F6BC-BA2A-AE42-A0B5-7047641B80A1}"/>
              </a:ext>
            </a:extLst>
          </p:cNvPr>
          <p:cNvSpPr txBox="1"/>
          <p:nvPr/>
        </p:nvSpPr>
        <p:spPr>
          <a:xfrm>
            <a:off x="785906" y="1392088"/>
            <a:ext cx="10620188" cy="523220"/>
          </a:xfrm>
          <a:prstGeom prst="rect">
            <a:avLst/>
          </a:prstGeom>
          <a:noFill/>
        </p:spPr>
        <p:txBody>
          <a:bodyPr wrap="square" rtlCol="0">
            <a:spAutoFit/>
          </a:bodyPr>
          <a:lstStyle/>
          <a:p>
            <a:pPr defTabSz="914400">
              <a:defRPr/>
            </a:pPr>
            <a:r>
              <a:rPr lang="en-US" sz="2800" b="1" dirty="0">
                <a:solidFill>
                  <a:prstClr val="black"/>
                </a:solidFill>
                <a:latin typeface="Arial" panose="020B0604020202020204" pitchFamily="34" charset="0"/>
                <a:cs typeface="Arial" panose="020B0604020202020204" pitchFamily="34" charset="0"/>
              </a:rPr>
              <a:t>Evaluation Questions</a:t>
            </a:r>
          </a:p>
        </p:txBody>
      </p:sp>
      <p:sp>
        <p:nvSpPr>
          <p:cNvPr id="7" name="Rectangle 6">
            <a:extLst>
              <a:ext uri="{FF2B5EF4-FFF2-40B4-BE49-F238E27FC236}">
                <a16:creationId xmlns:a16="http://schemas.microsoft.com/office/drawing/2014/main" id="{0C71EB34-FDC1-BE41-BD9A-ADFD015C2EC4}"/>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16FA2EAE-D7E1-5F4F-8C4C-96818AD54381}"/>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105214294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644939" y="1667113"/>
            <a:ext cx="10620188" cy="1323439"/>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a:t>
            </a:r>
            <a:r>
              <a:rPr kumimoji="0" lang="en-US" sz="28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supports, constraints, and variation</a:t>
            </a:r>
            <a:r>
              <a:rPr kumimoji="0" lang="en-US" sz="2800" b="0"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exist in STEM Core community college partners?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AFCDC1-868E-A24A-8D82-6850BF625766}"/>
              </a:ext>
            </a:extLst>
          </p:cNvPr>
          <p:cNvSpPr txBox="1"/>
          <p:nvPr/>
        </p:nvSpPr>
        <p:spPr>
          <a:xfrm>
            <a:off x="1113599" y="2681411"/>
            <a:ext cx="10058400" cy="284693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Student demographics, student academic and internship outcomes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Presence and nature of STEM Core model elements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Presence of non-STEM Core resources to support implementation, e.g., funding, partnerships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Role of respective Hubs in supporting 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1A4D389-A5D4-234A-B308-C4363156443D}"/>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EF9DBF89-E045-8145-A08C-ED49960BBEDB}"/>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2726644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711200" y="1504087"/>
            <a:ext cx="10620188" cy="2185214"/>
          </a:xfrm>
          <a:prstGeom prst="rect">
            <a:avLst/>
          </a:prstGeom>
          <a:noFill/>
        </p:spPr>
        <p:txBody>
          <a:bodyPr wrap="square" rtlCol="0">
            <a:spAutoFit/>
          </a:bodyPr>
          <a:lstStyle/>
          <a:p>
            <a:pPr marL="404813" marR="0" lvl="0" indent="-404813"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To what extent does the STEM Core model </a:t>
            </a:r>
            <a:r>
              <a:rPr kumimoji="0" lang="en-US" sz="28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develop to its intended scale</a:t>
            </a:r>
            <a:r>
              <a:rPr kumimoji="0" lang="en-US" sz="2800" b="1" i="0" u="none" strike="noStrike" kern="1200" cap="none" spc="0" normalizeH="0" baseline="0" noProof="0" dirty="0">
                <a:ln>
                  <a:noFill/>
                </a:ln>
                <a:solidFill>
                  <a:srgbClr val="00008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(e.g., depth, sustainability, spread, and shift in ownership)? What resources, supports, and conditions facilitate these shifts?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AFCDC1-868E-A24A-8D82-6850BF625766}"/>
              </a:ext>
            </a:extLst>
          </p:cNvPr>
          <p:cNvSpPr txBox="1"/>
          <p:nvPr/>
        </p:nvSpPr>
        <p:spPr>
          <a:xfrm>
            <a:off x="1219108" y="3328946"/>
            <a:ext cx="10185400" cy="30623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PD principles reflected in faculty, counselor, and student support specialist attitudes and practices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Degree to which STEM Core model is institutionalized at participating community colleges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Degree to which participating community colleges take ownership, sustain the model over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7F6436C-8310-C347-A8AC-901ED28F947F}"/>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41D8E12F-1A87-A34E-A891-A90188F0AB65}"/>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64291342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711200" y="1504087"/>
            <a:ext cx="10620188" cy="1323439"/>
          </a:xfrm>
          <a:prstGeom prst="rect">
            <a:avLst/>
          </a:prstGeom>
          <a:noFill/>
        </p:spPr>
        <p:txBody>
          <a:bodyPr wrap="square" rtlCol="0">
            <a:spAutoFit/>
          </a:bodyPr>
          <a:lstStyle/>
          <a:p>
            <a:pPr marL="404813" marR="0" lvl="0" indent="-404813"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Does the STEM Core network </a:t>
            </a:r>
            <a:r>
              <a:rPr kumimoji="0" lang="en-US" sz="28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continuously improve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adapt to the needs of the growing community of network members?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AFCDC1-868E-A24A-8D82-6850BF625766}"/>
              </a:ext>
            </a:extLst>
          </p:cNvPr>
          <p:cNvSpPr txBox="1"/>
          <p:nvPr/>
        </p:nvSpPr>
        <p:spPr>
          <a:xfrm>
            <a:off x="1145988" y="2325756"/>
            <a:ext cx="10185400" cy="28315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Network leadership strategies by Alliance, hubs, other emerging leaders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Nature of network node contributions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Use of improvement infrastructure, e.g., meetings, Basecamp</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Changes in implementation/strategy resulting from improvement cycles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1ADC340-C5F1-7C4D-B72F-8ECE040102CE}"/>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962DB866-0FCE-7441-80E5-9C921B388BC0}"/>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32573718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842531" y="1720867"/>
            <a:ext cx="1062018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Data Sources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7860FBF-D2E1-F147-951E-4D9DC72F3105}"/>
              </a:ext>
            </a:extLst>
          </p:cNvPr>
          <p:cNvSpPr txBox="1"/>
          <p:nvPr/>
        </p:nvSpPr>
        <p:spPr>
          <a:xfrm>
            <a:off x="842531" y="2170296"/>
            <a:ext cx="4993872" cy="3600986"/>
          </a:xfrm>
          <a:prstGeom prst="rect">
            <a:avLst/>
          </a:prstGeom>
          <a:noFill/>
        </p:spPr>
        <p:txBody>
          <a:bodyPr wrap="square" numCol="1"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Student Support Specialist survey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Student outcomes data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PD participant survey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Convening participant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3419F77-FC4E-4142-AA69-1691D8C104CB}"/>
              </a:ext>
            </a:extLst>
          </p:cNvPr>
          <p:cNvSpPr txBox="1"/>
          <p:nvPr/>
        </p:nvSpPr>
        <p:spPr>
          <a:xfrm>
            <a:off x="6785069" y="2195223"/>
            <a:ext cx="4993872" cy="2585323"/>
          </a:xfrm>
          <a:prstGeom prst="rect">
            <a:avLst/>
          </a:prstGeom>
          <a:noFill/>
        </p:spPr>
        <p:txBody>
          <a:bodyPr wrap="square" numCol="1"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Literature and document review</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Interviews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08DFB9F-8501-CE48-9033-C415941581E3}"/>
              </a:ext>
            </a:extLst>
          </p:cNvPr>
          <p:cNvCxnSpPr>
            <a:cxnSpLocks/>
          </p:cNvCxnSpPr>
          <p:nvPr/>
        </p:nvCxnSpPr>
        <p:spPr>
          <a:xfrm>
            <a:off x="6152625" y="2136165"/>
            <a:ext cx="0" cy="3774305"/>
          </a:xfrm>
          <a:prstGeom prst="line">
            <a:avLst/>
          </a:prstGeom>
          <a:ln>
            <a:solidFill>
              <a:srgbClr val="B30838"/>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08FA3E0-A886-074A-8095-7B54E12E6016}"/>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13" name="Rectangle 12">
            <a:extLst>
              <a:ext uri="{FF2B5EF4-FFF2-40B4-BE49-F238E27FC236}">
                <a16:creationId xmlns:a16="http://schemas.microsoft.com/office/drawing/2014/main" id="{570EA348-CA44-4A45-9758-FC86D7812407}"/>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407691112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842531" y="1720867"/>
            <a:ext cx="1062018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Status of Data Collection and Analysis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45E372F-0192-6442-A881-ECA08138E8C4}"/>
              </a:ext>
            </a:extLst>
          </p:cNvPr>
          <p:cNvSpPr txBox="1"/>
          <p:nvPr/>
        </p:nvSpPr>
        <p:spPr>
          <a:xfrm>
            <a:off x="1003300" y="2330721"/>
            <a:ext cx="10185400" cy="23237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Analyzed Annual STEM Core Convening participant survey data</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Completed 31 interviews, most conducted during 5 site visits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Completed observations during site visits, of hub meetings, PD events, and Convening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5048E4-7019-6F45-8A4A-6F39F796B379}"/>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F5B92874-9DDB-374F-AC44-8006B6CC1F5F}"/>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242006378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842531" y="1720867"/>
            <a:ext cx="1062018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Developing a Detailed Evaluation Plan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45E372F-0192-6442-A881-ECA08138E8C4}"/>
              </a:ext>
            </a:extLst>
          </p:cNvPr>
          <p:cNvSpPr txBox="1"/>
          <p:nvPr/>
        </p:nvSpPr>
        <p:spPr>
          <a:xfrm>
            <a:off x="1003300" y="2373530"/>
            <a:ext cx="10185400" cy="24006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Confirming sites and participants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Understanding implementation stages to inform site visit sampling strategy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Identifying interview sample criteria, subset of annual interviews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Reviewing protocols</a:t>
            </a:r>
          </a:p>
        </p:txBody>
      </p:sp>
      <p:sp>
        <p:nvSpPr>
          <p:cNvPr id="7" name="Rectangle 6">
            <a:extLst>
              <a:ext uri="{FF2B5EF4-FFF2-40B4-BE49-F238E27FC236}">
                <a16:creationId xmlns:a16="http://schemas.microsoft.com/office/drawing/2014/main" id="{21E6F6E2-942B-1B45-B5E2-D75D814202B6}"/>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3801B0AF-A804-BC4B-932C-3D6E2825EE30}"/>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4976186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842531" y="1720867"/>
            <a:ext cx="1062018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Opening Stronger Lines of Communication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45E372F-0192-6442-A881-ECA08138E8C4}"/>
              </a:ext>
            </a:extLst>
          </p:cNvPr>
          <p:cNvSpPr txBox="1"/>
          <p:nvPr/>
        </p:nvSpPr>
        <p:spPr>
          <a:xfrm>
            <a:off x="810694" y="2381914"/>
            <a:ext cx="101854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Interdependence calls for close collaboration between Alliance and evaluation.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Collaborating to clarify…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Alliance information needs and most helpful types of formative feedback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Deliverable formats and deadlines align with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0098A8D-D0D0-8948-8C27-0890057F781B}"/>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C7B42781-27EB-0D45-912D-36F4B5972F5B}"/>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25297773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428812" y="1323424"/>
            <a:ext cx="11334376"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Preliminary Findings: Implementation Variation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BE53E9DA-706C-7745-B848-4186F1D4D1DF}"/>
              </a:ext>
            </a:extLst>
          </p:cNvPr>
          <p:cNvGraphicFramePr>
            <a:graphicFrameLocks noGrp="1"/>
          </p:cNvGraphicFramePr>
          <p:nvPr>
            <p:extLst>
              <p:ext uri="{D42A27DB-BD31-4B8C-83A1-F6EECF244321}">
                <p14:modId xmlns:p14="http://schemas.microsoft.com/office/powerpoint/2010/main" val="928924354"/>
              </p:ext>
            </p:extLst>
          </p:nvPr>
        </p:nvGraphicFramePr>
        <p:xfrm>
          <a:off x="537538" y="1888411"/>
          <a:ext cx="10846079" cy="4271624"/>
        </p:xfrm>
        <a:graphic>
          <a:graphicData uri="http://schemas.openxmlformats.org/drawingml/2006/table">
            <a:tbl>
              <a:tblPr firstRow="1" bandRow="1">
                <a:tableStyleId>{5C22544A-7EE6-4342-B048-85BDC9FD1C3A}</a:tableStyleId>
              </a:tblPr>
              <a:tblGrid>
                <a:gridCol w="4697071">
                  <a:extLst>
                    <a:ext uri="{9D8B030D-6E8A-4147-A177-3AD203B41FA5}">
                      <a16:colId xmlns:a16="http://schemas.microsoft.com/office/drawing/2014/main" val="1479455350"/>
                    </a:ext>
                  </a:extLst>
                </a:gridCol>
                <a:gridCol w="6149008">
                  <a:extLst>
                    <a:ext uri="{9D8B030D-6E8A-4147-A177-3AD203B41FA5}">
                      <a16:colId xmlns:a16="http://schemas.microsoft.com/office/drawing/2014/main" val="2086896144"/>
                    </a:ext>
                  </a:extLst>
                </a:gridCol>
              </a:tblGrid>
              <a:tr h="614024">
                <a:tc>
                  <a:txBody>
                    <a:bodyPr/>
                    <a:lstStyle/>
                    <a:p>
                      <a:r>
                        <a:rPr lang="en-US" sz="2400" dirty="0">
                          <a:solidFill>
                            <a:schemeClr val="bg1"/>
                          </a:solidFill>
                          <a:latin typeface="Arial" panose="020B0604020202020204" pitchFamily="34" charset="0"/>
                          <a:cs typeface="Arial" panose="020B0604020202020204" pitchFamily="34" charset="0"/>
                        </a:rPr>
                        <a:t>Variations in Implementation</a:t>
                      </a:r>
                    </a:p>
                  </a:txBody>
                  <a:tcPr anchor="ctr">
                    <a:solidFill>
                      <a:srgbClr val="B30838"/>
                    </a:solidFill>
                  </a:tcPr>
                </a:tc>
                <a:tc>
                  <a:txBody>
                    <a:bodyPr/>
                    <a:lstStyle/>
                    <a:p>
                      <a:r>
                        <a:rPr lang="en-US" sz="2400" dirty="0">
                          <a:solidFill>
                            <a:schemeClr val="bg1"/>
                          </a:solidFill>
                          <a:latin typeface="Arial" panose="020B0604020202020204" pitchFamily="34" charset="0"/>
                          <a:cs typeface="Arial" panose="020B0604020202020204" pitchFamily="34" charset="0"/>
                        </a:rPr>
                        <a:t>Local Drivers of Variation</a:t>
                      </a:r>
                    </a:p>
                  </a:txBody>
                  <a:tcPr anchor="ctr">
                    <a:solidFill>
                      <a:srgbClr val="B30838"/>
                    </a:solidFill>
                  </a:tcPr>
                </a:tc>
                <a:extLst>
                  <a:ext uri="{0D108BD9-81ED-4DB2-BD59-A6C34878D82A}">
                    <a16:rowId xmlns:a16="http://schemas.microsoft.com/office/drawing/2014/main" val="130738966"/>
                  </a:ext>
                </a:extLst>
              </a:tr>
              <a:tr h="731520">
                <a:tc>
                  <a:txBody>
                    <a:bodyPr/>
                    <a:lstStyle/>
                    <a:p>
                      <a:r>
                        <a:rPr lang="en-US" sz="2000" dirty="0">
                          <a:latin typeface="Arial" panose="020B0604020202020204" pitchFamily="34" charset="0"/>
                          <a:cs typeface="Arial" panose="020B0604020202020204" pitchFamily="34" charset="0"/>
                        </a:rPr>
                        <a:t>Student access to paid internships</a:t>
                      </a:r>
                    </a:p>
                  </a:txBody>
                  <a:tcPr marT="0" marB="0" anchor="ctr">
                    <a:solidFill>
                      <a:srgbClr val="B30838">
                        <a:alpha val="10588"/>
                      </a:srgbClr>
                    </a:solidFill>
                  </a:tcPr>
                </a:tc>
                <a:tc>
                  <a:txBody>
                    <a:bodyPr/>
                    <a:lstStyle/>
                    <a:p>
                      <a:r>
                        <a:rPr lang="en-US" sz="2000" dirty="0">
                          <a:latin typeface="Arial" panose="020B0604020202020204" pitchFamily="34" charset="0"/>
                          <a:cs typeface="Arial" panose="020B0604020202020204" pitchFamily="34" charset="0"/>
                        </a:rPr>
                        <a:t>College-secured funding; distance/difficulty of access; regional employer needs</a:t>
                      </a:r>
                    </a:p>
                  </a:txBody>
                  <a:tcPr marT="0" marB="0" anchor="ctr">
                    <a:solidFill>
                      <a:srgbClr val="B30838">
                        <a:alpha val="10588"/>
                      </a:srgbClr>
                    </a:solidFill>
                  </a:tcPr>
                </a:tc>
                <a:extLst>
                  <a:ext uri="{0D108BD9-81ED-4DB2-BD59-A6C34878D82A}">
                    <a16:rowId xmlns:a16="http://schemas.microsoft.com/office/drawing/2014/main" val="3411087348"/>
                  </a:ext>
                </a:extLst>
              </a:tr>
              <a:tr h="731520">
                <a:tc>
                  <a:txBody>
                    <a:bodyPr/>
                    <a:lstStyle/>
                    <a:p>
                      <a:r>
                        <a:rPr lang="en-US" sz="2000" dirty="0">
                          <a:latin typeface="Arial" panose="020B0604020202020204" pitchFamily="34" charset="0"/>
                          <a:cs typeface="Arial" panose="020B0604020202020204" pitchFamily="34" charset="0"/>
                        </a:rPr>
                        <a:t>Students’ goals for transfer to 4-year colleges</a:t>
                      </a:r>
                    </a:p>
                  </a:txBody>
                  <a:tcPr marT="0" marB="0" anchor="ctr">
                    <a:solidFill>
                      <a:srgbClr val="C00000">
                        <a:alpha val="1961"/>
                      </a:srgbClr>
                    </a:solidFill>
                  </a:tcPr>
                </a:tc>
                <a:tc>
                  <a:txBody>
                    <a:bodyPr/>
                    <a:lstStyle/>
                    <a:p>
                      <a:r>
                        <a:rPr lang="en-US" sz="2000" dirty="0">
                          <a:latin typeface="Arial" panose="020B0604020202020204" pitchFamily="34" charset="0"/>
                          <a:cs typeface="Arial" panose="020B0604020202020204" pitchFamily="34" charset="0"/>
                        </a:rPr>
                        <a:t>State variation in quality of articulation agreements</a:t>
                      </a:r>
                    </a:p>
                  </a:txBody>
                  <a:tcPr marT="0" marB="0" anchor="ctr">
                    <a:solidFill>
                      <a:srgbClr val="C00000">
                        <a:alpha val="1961"/>
                      </a:srgbClr>
                    </a:solidFill>
                  </a:tcPr>
                </a:tc>
                <a:extLst>
                  <a:ext uri="{0D108BD9-81ED-4DB2-BD59-A6C34878D82A}">
                    <a16:rowId xmlns:a16="http://schemas.microsoft.com/office/drawing/2014/main" val="795367723"/>
                  </a:ext>
                </a:extLst>
              </a:tr>
              <a:tr h="731520">
                <a:tc>
                  <a:txBody>
                    <a:bodyPr/>
                    <a:lstStyle/>
                    <a:p>
                      <a:r>
                        <a:rPr lang="en-US" sz="2000" dirty="0">
                          <a:latin typeface="Arial" panose="020B0604020202020204" pitchFamily="34" charset="0"/>
                          <a:cs typeface="Arial" panose="020B0604020202020204" pitchFamily="34" charset="0"/>
                        </a:rPr>
                        <a:t>Wraparound student supports</a:t>
                      </a:r>
                    </a:p>
                  </a:txBody>
                  <a:tcPr marT="0" marB="0" anchor="ctr">
                    <a:solidFill>
                      <a:srgbClr val="B30838">
                        <a:alpha val="10588"/>
                      </a:srgbClr>
                    </a:solidFill>
                  </a:tcPr>
                </a:tc>
                <a:tc>
                  <a:txBody>
                    <a:bodyPr/>
                    <a:lstStyle/>
                    <a:p>
                      <a:r>
                        <a:rPr lang="en-US" sz="2000" dirty="0">
                          <a:latin typeface="Arial" panose="020B0604020202020204" pitchFamily="34" charset="0"/>
                          <a:cs typeface="Arial" panose="020B0604020202020204" pitchFamily="34" charset="0"/>
                        </a:rPr>
                        <a:t>Student resident or commuter status, SSS position funding status, other student needs</a:t>
                      </a:r>
                    </a:p>
                  </a:txBody>
                  <a:tcPr marT="0" marB="0" anchor="ctr">
                    <a:solidFill>
                      <a:srgbClr val="B30838">
                        <a:alpha val="10588"/>
                      </a:srgbClr>
                    </a:solidFill>
                  </a:tcPr>
                </a:tc>
                <a:extLst>
                  <a:ext uri="{0D108BD9-81ED-4DB2-BD59-A6C34878D82A}">
                    <a16:rowId xmlns:a16="http://schemas.microsoft.com/office/drawing/2014/main" val="1955046320"/>
                  </a:ext>
                </a:extLst>
              </a:tr>
              <a:tr h="731520">
                <a:tc>
                  <a:txBody>
                    <a:bodyPr/>
                    <a:lstStyle/>
                    <a:p>
                      <a:r>
                        <a:rPr lang="en-US" sz="2000" dirty="0">
                          <a:latin typeface="Arial" panose="020B0604020202020204" pitchFamily="34" charset="0"/>
                          <a:cs typeface="Arial" panose="020B0604020202020204" pitchFamily="34" charset="0"/>
                        </a:rPr>
                        <a:t>Accelerated math sequences</a:t>
                      </a:r>
                    </a:p>
                  </a:txBody>
                  <a:tcPr marT="0" marB="0" anchor="ctr">
                    <a:solidFill>
                      <a:srgbClr val="C00000">
                        <a:alpha val="2353"/>
                      </a:srgbClr>
                    </a:solidFill>
                  </a:tcPr>
                </a:tc>
                <a:tc>
                  <a:txBody>
                    <a:bodyPr/>
                    <a:lstStyle/>
                    <a:p>
                      <a:r>
                        <a:rPr lang="en-US" sz="2000" dirty="0">
                          <a:latin typeface="Arial" panose="020B0604020202020204" pitchFamily="34" charset="0"/>
                          <a:cs typeface="Arial" panose="020B0604020202020204" pitchFamily="34" charset="0"/>
                        </a:rPr>
                        <a:t>Range of student preparation, faculty specialty, availability of specialized equipment</a:t>
                      </a:r>
                    </a:p>
                  </a:txBody>
                  <a:tcPr marT="0" marB="0" anchor="ctr">
                    <a:solidFill>
                      <a:srgbClr val="C00000">
                        <a:alpha val="2353"/>
                      </a:srgbClr>
                    </a:solidFill>
                  </a:tcPr>
                </a:tc>
                <a:extLst>
                  <a:ext uri="{0D108BD9-81ED-4DB2-BD59-A6C34878D82A}">
                    <a16:rowId xmlns:a16="http://schemas.microsoft.com/office/drawing/2014/main" val="1722788709"/>
                  </a:ext>
                </a:extLst>
              </a:tr>
              <a:tr h="731520">
                <a:tc>
                  <a:txBody>
                    <a:bodyPr/>
                    <a:lstStyle/>
                    <a:p>
                      <a:r>
                        <a:rPr lang="en-US" sz="2000" dirty="0">
                          <a:latin typeface="Arial" panose="020B0604020202020204" pitchFamily="34" charset="0"/>
                          <a:cs typeface="Arial" panose="020B0604020202020204" pitchFamily="34" charset="0"/>
                        </a:rPr>
                        <a:t>Program length</a:t>
                      </a:r>
                    </a:p>
                  </a:txBody>
                  <a:tcPr marT="0" marB="0" anchor="ctr">
                    <a:solidFill>
                      <a:srgbClr val="B30838">
                        <a:alpha val="9804"/>
                      </a:srgbClr>
                    </a:solidFill>
                  </a:tcPr>
                </a:tc>
                <a:tc>
                  <a:txBody>
                    <a:bodyPr/>
                    <a:lstStyle/>
                    <a:p>
                      <a:r>
                        <a:rPr lang="en-US" sz="2000" dirty="0">
                          <a:latin typeface="Arial" panose="020B0604020202020204" pitchFamily="34" charset="0"/>
                          <a:cs typeface="Arial" panose="020B0604020202020204" pitchFamily="34" charset="0"/>
                        </a:rPr>
                        <a:t>Articulation agreement requirements, institutional commitment after first full year of implementation</a:t>
                      </a:r>
                    </a:p>
                  </a:txBody>
                  <a:tcPr marT="0" marB="0" anchor="ctr">
                    <a:solidFill>
                      <a:srgbClr val="B30838">
                        <a:alpha val="9804"/>
                      </a:srgbClr>
                    </a:solidFill>
                  </a:tcPr>
                </a:tc>
                <a:extLst>
                  <a:ext uri="{0D108BD9-81ED-4DB2-BD59-A6C34878D82A}">
                    <a16:rowId xmlns:a16="http://schemas.microsoft.com/office/drawing/2014/main" val="636551453"/>
                  </a:ext>
                </a:extLst>
              </a:tr>
            </a:tbl>
          </a:graphicData>
        </a:graphic>
      </p:graphicFrame>
      <p:sp>
        <p:nvSpPr>
          <p:cNvPr id="7" name="Rectangle 6">
            <a:extLst>
              <a:ext uri="{FF2B5EF4-FFF2-40B4-BE49-F238E27FC236}">
                <a16:creationId xmlns:a16="http://schemas.microsoft.com/office/drawing/2014/main" id="{C45E0D3E-6EFC-F74E-A168-DBFDAB717741}"/>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6" name="Rectangle 5">
            <a:extLst>
              <a:ext uri="{FF2B5EF4-FFF2-40B4-BE49-F238E27FC236}">
                <a16:creationId xmlns:a16="http://schemas.microsoft.com/office/drawing/2014/main" id="{07EF165A-2591-6043-910C-4144DE5AE81A}"/>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332508624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1131398" y="1505424"/>
            <a:ext cx="1062018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Preliminary findings: NIC</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FB4011A-35CD-6042-96B8-F63BC612B902}"/>
              </a:ext>
            </a:extLst>
          </p:cNvPr>
          <p:cNvSpPr txBox="1"/>
          <p:nvPr/>
        </p:nvSpPr>
        <p:spPr>
          <a:xfrm>
            <a:off x="1131398" y="2073965"/>
            <a:ext cx="10185400" cy="2693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2019 Annual Convening: Observation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 participant engagement, appreciation for in-person gathering</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Networking across nodes in various hubs, sharing of implementation strategies, resources, and ideas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Interest in improving access to internships through relationship-building, identifying needed skills</a:t>
            </a:r>
          </a:p>
        </p:txBody>
      </p:sp>
      <p:sp>
        <p:nvSpPr>
          <p:cNvPr id="9" name="Rectangle 8">
            <a:extLst>
              <a:ext uri="{FF2B5EF4-FFF2-40B4-BE49-F238E27FC236}">
                <a16:creationId xmlns:a16="http://schemas.microsoft.com/office/drawing/2014/main" id="{37BD3A4E-12A7-8048-9124-698412B556DD}"/>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B552EDBE-417C-C84C-82C5-B906BE4B80DE}"/>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22461121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7952" y="1837395"/>
            <a:ext cx="1084393" cy="2874215"/>
          </a:xfrm>
          <a:prstGeom prst="rect">
            <a:avLst/>
          </a:prstGeom>
        </p:spPr>
      </p:pic>
      <p:pic>
        <p:nvPicPr>
          <p:cNvPr id="15" name="Picture 14">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33589" y="1837395"/>
            <a:ext cx="1084393" cy="2874215"/>
          </a:xfrm>
          <a:prstGeom prst="rect">
            <a:avLst/>
          </a:prstGeom>
        </p:spPr>
      </p:pic>
      <p:sp>
        <p:nvSpPr>
          <p:cNvPr id="16" name="Rectangle 15"/>
          <p:cNvSpPr/>
          <p:nvPr/>
        </p:nvSpPr>
        <p:spPr>
          <a:xfrm>
            <a:off x="5132725"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Opportunity for paid internships for STEM Core completers</a:t>
            </a:r>
          </a:p>
        </p:txBody>
      </p:sp>
      <p:pic>
        <p:nvPicPr>
          <p:cNvPr id="13" name="Picture 12">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98860" y="1837395"/>
            <a:ext cx="1084393" cy="2874215"/>
          </a:xfrm>
          <a:prstGeom prst="rect">
            <a:avLst/>
          </a:prstGeom>
        </p:spPr>
      </p:pic>
      <p:pic>
        <p:nvPicPr>
          <p:cNvPr id="4" name="Picture 3">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828" y="1837395"/>
            <a:ext cx="1084393" cy="2874215"/>
          </a:xfrm>
          <a:prstGeom prst="rect">
            <a:avLst/>
          </a:prstGeom>
        </p:spPr>
      </p:pic>
      <p:sp>
        <p:nvSpPr>
          <p:cNvPr id="12" name="Rectangle 11"/>
          <p:cNvSpPr/>
          <p:nvPr/>
        </p:nvSpPr>
        <p:spPr>
          <a:xfrm>
            <a:off x="172949" y="4711610"/>
            <a:ext cx="2590167" cy="1846651"/>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Culturally diverse cohort-based learning communities with intensive student support including a dedicated </a:t>
            </a:r>
            <a:r>
              <a:rPr lang="en-US" sz="1600" i="1" dirty="0">
                <a:solidFill>
                  <a:schemeClr val="accent4">
                    <a:lumMod val="10000"/>
                  </a:schemeClr>
                </a:solidFill>
                <a:latin typeface="Arial"/>
                <a:cs typeface="Arial"/>
              </a:rPr>
              <a:t>Student Support Specialist (SSS)</a:t>
            </a:r>
          </a:p>
        </p:txBody>
      </p:sp>
      <p:sp>
        <p:nvSpPr>
          <p:cNvPr id="14" name="Rectangle 13"/>
          <p:cNvSpPr/>
          <p:nvPr/>
        </p:nvSpPr>
        <p:spPr>
          <a:xfrm>
            <a:off x="2915037"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Accelerated and contextualized cohort math courses</a:t>
            </a:r>
          </a:p>
        </p:txBody>
      </p:sp>
      <p:sp>
        <p:nvSpPr>
          <p:cNvPr id="19" name="Rectangle 18"/>
          <p:cNvSpPr/>
          <p:nvPr/>
        </p:nvSpPr>
        <p:spPr>
          <a:xfrm>
            <a:off x="7377361"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Professional development for faculty and counselors</a:t>
            </a:r>
          </a:p>
        </p:txBody>
      </p:sp>
      <p:sp>
        <p:nvSpPr>
          <p:cNvPr id="20" name="Rectangle 19">
            <a:extLst>
              <a:ext uri="{FF2B5EF4-FFF2-40B4-BE49-F238E27FC236}">
                <a16:creationId xmlns:a16="http://schemas.microsoft.com/office/drawing/2014/main" id="{AC1BE0F3-F209-D64E-BCBE-60B57C37BA3B}"/>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sp>
        <p:nvSpPr>
          <p:cNvPr id="25" name="Rectangle 24">
            <a:extLst>
              <a:ext uri="{FF2B5EF4-FFF2-40B4-BE49-F238E27FC236}">
                <a16:creationId xmlns:a16="http://schemas.microsoft.com/office/drawing/2014/main" id="{EAF2FABA-4039-EE48-854C-78AD20B7516B}"/>
              </a:ext>
            </a:extLst>
          </p:cNvPr>
          <p:cNvSpPr/>
          <p:nvPr/>
        </p:nvSpPr>
        <p:spPr>
          <a:xfrm>
            <a:off x="-51005" y="0"/>
            <a:ext cx="12233364" cy="615545"/>
          </a:xfrm>
          <a:prstGeom prst="rect">
            <a:avLst/>
          </a:prstGeom>
        </p:spPr>
        <p:txBody>
          <a:bodyPr wrap="square" lIns="121912" tIns="60956" rIns="121912" bIns="60956">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Alliance Overview</a:t>
            </a:r>
          </a:p>
        </p:txBody>
      </p:sp>
      <p:grpSp>
        <p:nvGrpSpPr>
          <p:cNvPr id="26" name="Group 25">
            <a:extLst>
              <a:ext uri="{FF2B5EF4-FFF2-40B4-BE49-F238E27FC236}">
                <a16:creationId xmlns:a16="http://schemas.microsoft.com/office/drawing/2014/main" id="{87FAFCCC-8987-BB41-8209-99E77BE838FE}"/>
              </a:ext>
            </a:extLst>
          </p:cNvPr>
          <p:cNvGrpSpPr/>
          <p:nvPr/>
        </p:nvGrpSpPr>
        <p:grpSpPr>
          <a:xfrm>
            <a:off x="468088" y="935105"/>
            <a:ext cx="11183978" cy="998505"/>
            <a:chOff x="402772" y="891561"/>
            <a:chExt cx="11183978" cy="998505"/>
          </a:xfrm>
        </p:grpSpPr>
        <p:sp>
          <p:nvSpPr>
            <p:cNvPr id="27" name="Rectangle 26">
              <a:extLst>
                <a:ext uri="{FF2B5EF4-FFF2-40B4-BE49-F238E27FC236}">
                  <a16:creationId xmlns:a16="http://schemas.microsoft.com/office/drawing/2014/main" id="{D4C3D394-D332-D34D-807E-AE96A8D80622}"/>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28" name="Rectangle 27">
              <a:extLst>
                <a:ext uri="{FF2B5EF4-FFF2-40B4-BE49-F238E27FC236}">
                  <a16:creationId xmlns:a16="http://schemas.microsoft.com/office/drawing/2014/main" id="{301DF0DB-E3A6-4444-8C28-1E0C28CBCCB2}"/>
                </a:ext>
              </a:extLst>
            </p:cNvPr>
            <p:cNvSpPr/>
            <p:nvPr/>
          </p:nvSpPr>
          <p:spPr>
            <a:xfrm>
              <a:off x="454913" y="935967"/>
              <a:ext cx="11131837" cy="954099"/>
            </a:xfrm>
            <a:prstGeom prst="rect">
              <a:avLst/>
            </a:prstGeom>
            <a:noFill/>
            <a:ln>
              <a:noFill/>
            </a:ln>
          </p:spPr>
          <p:txBody>
            <a:bodyPr wrap="square" lIns="121912" tIns="60956" rIns="121912" bIns="60956">
              <a:spAutoFit/>
            </a:bodyPr>
            <a:lstStyle/>
            <a:p>
              <a:pPr algn="ctr" defTabSz="609555"/>
              <a:r>
                <a:rPr lang="en-US" sz="1800" dirty="0">
                  <a:solidFill>
                    <a:schemeClr val="accent4">
                      <a:lumMod val="10000"/>
                    </a:schemeClr>
                  </a:solidFill>
                  <a:latin typeface="Helvetica" pitchFamily="2" charset="0"/>
                </a:rPr>
                <a:t>The </a:t>
              </a:r>
              <a:r>
                <a:rPr lang="en-US" sz="1800" b="1" dirty="0">
                  <a:solidFill>
                    <a:schemeClr val="accent4">
                      <a:lumMod val="10000"/>
                    </a:schemeClr>
                  </a:solidFill>
                  <a:latin typeface="Helvetica" pitchFamily="2" charset="0"/>
                </a:rPr>
                <a:t>goals</a:t>
              </a:r>
              <a:r>
                <a:rPr lang="en-US" sz="1800" dirty="0">
                  <a:solidFill>
                    <a:schemeClr val="accent4">
                      <a:lumMod val="10000"/>
                    </a:schemeClr>
                  </a:solidFill>
                  <a:latin typeface="Helvetica" pitchFamily="2" charset="0"/>
                </a:rPr>
                <a:t> of this NSF INCLUDES Alliance are to</a:t>
              </a:r>
              <a:r>
                <a:rPr lang="en-US" sz="1800" dirty="0">
                  <a:solidFill>
                    <a:schemeClr val="accent6">
                      <a:lumMod val="90000"/>
                      <a:lumOff val="10000"/>
                    </a:schemeClr>
                  </a:solidFill>
                  <a:latin typeface="Helvetica" pitchFamily="2" charset="0"/>
                </a:rPr>
                <a:t> </a:t>
              </a:r>
              <a:r>
                <a:rPr lang="en-US" sz="1800" dirty="0">
                  <a:solidFill>
                    <a:schemeClr val="accent4">
                      <a:lumMod val="10000"/>
                    </a:schemeClr>
                  </a:solidFill>
                  <a:latin typeface="Helvetica" pitchFamily="2" charset="0"/>
                </a:rPr>
                <a:t>improve practice related to </a:t>
              </a:r>
              <a:r>
                <a:rPr lang="en-US" sz="1800" b="1" i="1" dirty="0">
                  <a:solidFill>
                    <a:srgbClr val="B30838"/>
                  </a:solidFill>
                  <a:latin typeface="Helvetica" pitchFamily="2" charset="0"/>
                </a:rPr>
                <a:t>providing access to STEM education </a:t>
              </a:r>
              <a:r>
                <a:rPr lang="en-US" sz="1800" dirty="0">
                  <a:solidFill>
                    <a:schemeClr val="accent4">
                      <a:lumMod val="10000"/>
                    </a:schemeClr>
                  </a:solidFill>
                  <a:latin typeface="Helvetica" pitchFamily="2" charset="0"/>
                </a:rPr>
                <a:t>and </a:t>
              </a:r>
              <a:r>
                <a:rPr lang="en-US" sz="1800" b="1" i="1" dirty="0">
                  <a:solidFill>
                    <a:srgbClr val="B30838"/>
                  </a:solidFill>
                  <a:latin typeface="Helvetica" pitchFamily="2" charset="0"/>
                </a:rPr>
                <a:t>employment for thousands of underprepared community college</a:t>
              </a:r>
              <a:r>
                <a:rPr lang="en-US" sz="1800" dirty="0">
                  <a:solidFill>
                    <a:schemeClr val="accent4">
                      <a:lumMod val="10000"/>
                    </a:schemeClr>
                  </a:solidFill>
                  <a:latin typeface="Helvetica" pitchFamily="2" charset="0"/>
                </a:rPr>
                <a:t> students through a networked improvement community approach.</a:t>
              </a:r>
              <a:endParaRPr lang="en-US" sz="1800" i="1" dirty="0">
                <a:solidFill>
                  <a:schemeClr val="accent4">
                    <a:lumMod val="10000"/>
                  </a:schemeClr>
                </a:solidFill>
                <a:latin typeface="Helvetica" pitchFamily="2" charset="0"/>
              </a:endParaRPr>
            </a:p>
          </p:txBody>
        </p:sp>
      </p:grpSp>
    </p:spTree>
    <p:extLst>
      <p:ext uri="{BB962C8B-B14F-4D97-AF65-F5344CB8AC3E}">
        <p14:creationId xmlns:p14="http://schemas.microsoft.com/office/powerpoint/2010/main" val="241319857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4DF0B-7607-6B49-80B1-E0697D3217EA}"/>
              </a:ext>
            </a:extLst>
          </p:cNvPr>
          <p:cNvSpPr txBox="1"/>
          <p:nvPr/>
        </p:nvSpPr>
        <p:spPr>
          <a:xfrm>
            <a:off x="1131398" y="1505424"/>
            <a:ext cx="1062018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Preliminary findings: NIC</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FB4011A-35CD-6042-96B8-F63BC612B902}"/>
              </a:ext>
            </a:extLst>
          </p:cNvPr>
          <p:cNvSpPr txBox="1"/>
          <p:nvPr/>
        </p:nvSpPr>
        <p:spPr>
          <a:xfrm>
            <a:off x="1131398" y="2073965"/>
            <a:ext cx="10185400"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30838"/>
                </a:solidFill>
                <a:effectLst/>
                <a:uLnTx/>
                <a:uFillTx/>
                <a:latin typeface="Arial" panose="020B0604020202020204" pitchFamily="34" charset="0"/>
                <a:cs typeface="Arial" panose="020B0604020202020204" pitchFamily="34" charset="0"/>
              </a:rPr>
              <a:t>2019 Annual Convening: Survey Analysis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Participant goal: learn best practices for supporting SC students, network with industry partners and peers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Challenges noted by administrators: funding, recruiting students, access to internships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Challenges noted by faculty: inadequate time, recruiting and retention, developing working relationship with Student Support Specialists</a:t>
            </a:r>
          </a:p>
        </p:txBody>
      </p:sp>
      <p:sp>
        <p:nvSpPr>
          <p:cNvPr id="9" name="Rectangle 8">
            <a:extLst>
              <a:ext uri="{FF2B5EF4-FFF2-40B4-BE49-F238E27FC236}">
                <a16:creationId xmlns:a16="http://schemas.microsoft.com/office/drawing/2014/main" id="{5D646C78-3BE2-F248-9868-D52FB97D4F96}"/>
              </a:ext>
            </a:extLst>
          </p:cNvPr>
          <p:cNvSpPr/>
          <p:nvPr/>
        </p:nvSpPr>
        <p:spPr>
          <a:xfrm>
            <a:off x="11792401" y="6513194"/>
            <a:ext cx="437940" cy="369332"/>
          </a:xfrm>
          <a:prstGeom prst="rect">
            <a:avLst/>
          </a:prstGeom>
        </p:spPr>
        <p:txBody>
          <a:bodyPr wrap="none">
            <a:spAutoFit/>
          </a:bodyPr>
          <a:lstStyle/>
          <a:p>
            <a:pPr algn="just"/>
            <a:r>
              <a:rPr lang="en-US" sz="1800" dirty="0">
                <a:solidFill>
                  <a:srgbClr val="FF0000"/>
                </a:solidFill>
                <a:latin typeface="Calibri" panose="020F0502020204030204" pitchFamily="34" charset="0"/>
                <a:cs typeface="Calibri" panose="020F0502020204030204" pitchFamily="34" charset="0"/>
              </a:rPr>
              <a:t>KA</a:t>
            </a:r>
            <a:endParaRPr lang="en-US" sz="1800" dirty="0"/>
          </a:p>
        </p:txBody>
      </p:sp>
      <p:sp>
        <p:nvSpPr>
          <p:cNvPr id="8" name="Rectangle 7">
            <a:extLst>
              <a:ext uri="{FF2B5EF4-FFF2-40B4-BE49-F238E27FC236}">
                <a16:creationId xmlns:a16="http://schemas.microsoft.com/office/drawing/2014/main" id="{CC728478-9106-0243-94C8-DF9518253387}"/>
              </a:ext>
            </a:extLst>
          </p:cNvPr>
          <p:cNvSpPr/>
          <p:nvPr/>
        </p:nvSpPr>
        <p:spPr>
          <a:xfrm>
            <a:off x="0" y="636105"/>
            <a:ext cx="12192000" cy="615545"/>
          </a:xfrm>
          <a:prstGeom prst="rect">
            <a:avLst/>
          </a:prstGeom>
        </p:spPr>
        <p:txBody>
          <a:bodyPr wrap="square" lIns="121912" tIns="60956" rIns="121912" bIns="60956">
            <a:spAutoFit/>
          </a:bodyPr>
          <a:lstStyle/>
          <a:p>
            <a:pPr marR="0" indent="0" algn="ctr" defTabSz="609555" fontAlgn="auto">
              <a:lnSpc>
                <a:spcPct val="100000"/>
              </a:lnSpc>
              <a:spcBef>
                <a:spcPts val="0"/>
              </a:spcBef>
              <a:spcAft>
                <a:spcPts val="0"/>
              </a:spcAft>
              <a:buClrTx/>
              <a:buSzTx/>
              <a:buFontTx/>
              <a:buNone/>
              <a:tabLst/>
              <a:defRPr/>
            </a:pPr>
            <a:r>
              <a:rPr lang="en-US" sz="3200" b="1" dirty="0">
                <a:solidFill>
                  <a:prstClr val="black"/>
                </a:solidFill>
                <a:effectLst>
                  <a:outerShdw blurRad="50800" dist="38100" dir="5400000" algn="t" rotWithShape="0">
                    <a:prstClr val="black">
                      <a:alpha val="40000"/>
                    </a:prstClr>
                  </a:outerShdw>
                </a:effectLst>
                <a:latin typeface="Arial"/>
                <a:cs typeface="Arial"/>
              </a:rPr>
              <a:t>Evaluation</a:t>
            </a:r>
          </a:p>
        </p:txBody>
      </p:sp>
    </p:spTree>
    <p:extLst>
      <p:ext uri="{BB962C8B-B14F-4D97-AF65-F5344CB8AC3E}">
        <p14:creationId xmlns:p14="http://schemas.microsoft.com/office/powerpoint/2010/main" val="157206836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EA559-2C00-AC49-B6CD-7ABF7EA14647}"/>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
        <p:nvSpPr>
          <p:cNvPr id="6" name="Rectangle 5">
            <a:extLst>
              <a:ext uri="{FF2B5EF4-FFF2-40B4-BE49-F238E27FC236}">
                <a16:creationId xmlns:a16="http://schemas.microsoft.com/office/drawing/2014/main" id="{A3FEE526-25ED-7842-9C0C-3A53A68D545C}"/>
              </a:ext>
            </a:extLst>
          </p:cNvPr>
          <p:cNvSpPr/>
          <p:nvPr/>
        </p:nvSpPr>
        <p:spPr>
          <a:xfrm>
            <a:off x="0" y="643530"/>
            <a:ext cx="12192000" cy="615545"/>
          </a:xfrm>
          <a:prstGeom prst="rect">
            <a:avLst/>
          </a:prstGeom>
        </p:spPr>
        <p:txBody>
          <a:bodyPr wrap="square" lIns="121912" tIns="60956" rIns="121912" bIns="60956">
            <a:spAutoFit/>
          </a:bodyPr>
          <a:lstStyle/>
          <a:p>
            <a:pPr algn="ctr" defTabSz="609555"/>
            <a:r>
              <a:rPr lang="en-US" sz="3200" b="1" dirty="0">
                <a:solidFill>
                  <a:prstClr val="black"/>
                </a:solidFill>
                <a:effectLst>
                  <a:outerShdw blurRad="50800" dist="38100" dir="5400000" algn="t" rotWithShape="0">
                    <a:prstClr val="black">
                      <a:alpha val="40000"/>
                    </a:prstClr>
                  </a:outerShdw>
                </a:effectLst>
                <a:latin typeface="Arial"/>
                <a:cs typeface="Arial"/>
              </a:rPr>
              <a:t>Significant Barriers and Challenges</a:t>
            </a:r>
          </a:p>
        </p:txBody>
      </p:sp>
      <p:sp>
        <p:nvSpPr>
          <p:cNvPr id="7" name="Rectangle 6">
            <a:extLst>
              <a:ext uri="{FF2B5EF4-FFF2-40B4-BE49-F238E27FC236}">
                <a16:creationId xmlns:a16="http://schemas.microsoft.com/office/drawing/2014/main" id="{44410BE0-A1FB-144B-B37A-E417D4AC1385}"/>
              </a:ext>
            </a:extLst>
          </p:cNvPr>
          <p:cNvSpPr/>
          <p:nvPr/>
        </p:nvSpPr>
        <p:spPr>
          <a:xfrm>
            <a:off x="722718" y="1590109"/>
            <a:ext cx="10501874" cy="2831536"/>
          </a:xfrm>
          <a:prstGeom prst="rect">
            <a:avLst/>
          </a:prstGeom>
        </p:spPr>
        <p:txBody>
          <a:bodyPr wrap="square" lIns="121912" tIns="60956" rIns="121912" bIns="60956">
            <a:spAutoFit/>
          </a:bodyPr>
          <a:lstStyle/>
          <a:p>
            <a:pPr lvl="0" defTabSz="609555"/>
            <a:r>
              <a:rPr lang="en-US" sz="2200" b="1" dirty="0">
                <a:latin typeface="Arial"/>
                <a:cs typeface="Arial"/>
              </a:rPr>
              <a:t>1)  Funding Student Support Specialists</a:t>
            </a:r>
          </a:p>
          <a:p>
            <a:pPr lvl="0" defTabSz="609555"/>
            <a:endParaRPr lang="en-US" sz="2200" b="1" dirty="0">
              <a:latin typeface="Arial"/>
              <a:cs typeface="Arial"/>
            </a:endParaRPr>
          </a:p>
          <a:p>
            <a:pPr lvl="0" defTabSz="609555"/>
            <a:r>
              <a:rPr lang="en-US" sz="2200" b="1" dirty="0">
                <a:latin typeface="Arial"/>
                <a:cs typeface="Arial"/>
              </a:rPr>
              <a:t>2)  Funding Paid Student Internships</a:t>
            </a:r>
          </a:p>
          <a:p>
            <a:pPr lvl="0" defTabSz="609555"/>
            <a:endParaRPr lang="en-US" sz="2200" b="1" dirty="0">
              <a:latin typeface="Arial"/>
              <a:cs typeface="Arial"/>
            </a:endParaRPr>
          </a:p>
          <a:p>
            <a:pPr marL="404813" lvl="0" indent="-404813" defTabSz="609555"/>
            <a:r>
              <a:rPr lang="en-US" sz="2200" b="1" dirty="0">
                <a:latin typeface="Arial"/>
                <a:cs typeface="Arial"/>
              </a:rPr>
              <a:t>3)  Obtaining Deidentified Student Academic Data from Some Partner Colleges</a:t>
            </a:r>
          </a:p>
          <a:p>
            <a:pPr lvl="0" defTabSz="609555"/>
            <a:endParaRPr lang="en-US" sz="2200" b="1" dirty="0">
              <a:latin typeface="Arial"/>
              <a:cs typeface="Arial"/>
            </a:endParaRPr>
          </a:p>
          <a:p>
            <a:pPr lvl="0" defTabSz="609555"/>
            <a:r>
              <a:rPr lang="en-US" sz="2200" b="1" dirty="0">
                <a:latin typeface="Arial"/>
                <a:cs typeface="Arial"/>
              </a:rPr>
              <a:t>4)  Post Community College Participant Data Tracking</a:t>
            </a:r>
          </a:p>
        </p:txBody>
      </p:sp>
    </p:spTree>
    <p:extLst>
      <p:ext uri="{BB962C8B-B14F-4D97-AF65-F5344CB8AC3E}">
        <p14:creationId xmlns:p14="http://schemas.microsoft.com/office/powerpoint/2010/main" val="33110084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EA559-2C00-AC49-B6CD-7ABF7EA14647}"/>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
        <p:nvSpPr>
          <p:cNvPr id="6" name="Rectangle 5">
            <a:extLst>
              <a:ext uri="{FF2B5EF4-FFF2-40B4-BE49-F238E27FC236}">
                <a16:creationId xmlns:a16="http://schemas.microsoft.com/office/drawing/2014/main" id="{A3FEE526-25ED-7842-9C0C-3A53A68D545C}"/>
              </a:ext>
            </a:extLst>
          </p:cNvPr>
          <p:cNvSpPr/>
          <p:nvPr/>
        </p:nvSpPr>
        <p:spPr>
          <a:xfrm>
            <a:off x="2274" y="1234695"/>
            <a:ext cx="12192000" cy="615545"/>
          </a:xfrm>
          <a:prstGeom prst="rect">
            <a:avLst/>
          </a:prstGeom>
        </p:spPr>
        <p:txBody>
          <a:bodyPr wrap="square" lIns="121912" tIns="60956" rIns="121912" bIns="60956">
            <a:spAutoFit/>
          </a:bodyPr>
          <a:lstStyle/>
          <a:p>
            <a:pPr lvl="0" algn="ctr" defTabSz="609555">
              <a:defRPr/>
            </a:pPr>
            <a:r>
              <a:rPr lang="en-US" sz="3200" b="1" dirty="0">
                <a:solidFill>
                  <a:srgbClr val="B30838"/>
                </a:solidFill>
                <a:effectLst>
                  <a:outerShdw blurRad="50800" dist="38100" dir="5400000" algn="t" rotWithShape="0">
                    <a:prstClr val="black">
                      <a:alpha val="40000"/>
                    </a:prstClr>
                  </a:outerShdw>
                </a:effectLst>
                <a:latin typeface="Arial"/>
                <a:cs typeface="Arial"/>
              </a:rPr>
              <a:t>CONCLUSION OF SESSION 2</a:t>
            </a:r>
          </a:p>
        </p:txBody>
      </p:sp>
    </p:spTree>
    <p:extLst>
      <p:ext uri="{BB962C8B-B14F-4D97-AF65-F5344CB8AC3E}">
        <p14:creationId xmlns:p14="http://schemas.microsoft.com/office/powerpoint/2010/main" val="17406550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48C741-C8AF-054A-8960-2B2997A27AD1}"/>
              </a:ext>
            </a:extLst>
          </p:cNvPr>
          <p:cNvSpPr/>
          <p:nvPr/>
        </p:nvSpPr>
        <p:spPr>
          <a:xfrm>
            <a:off x="0" y="21178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Connecting to the National Network</a:t>
            </a:r>
          </a:p>
        </p:txBody>
      </p:sp>
      <p:sp>
        <p:nvSpPr>
          <p:cNvPr id="3" name="Rectangle 2">
            <a:extLst>
              <a:ext uri="{FF2B5EF4-FFF2-40B4-BE49-F238E27FC236}">
                <a16:creationId xmlns:a16="http://schemas.microsoft.com/office/drawing/2014/main" id="{C182273B-6A8B-F747-87E4-A518C4827B1E}"/>
              </a:ext>
            </a:extLst>
          </p:cNvPr>
          <p:cNvSpPr/>
          <p:nvPr/>
        </p:nvSpPr>
        <p:spPr>
          <a:xfrm>
            <a:off x="352316" y="892483"/>
            <a:ext cx="11592033" cy="707886"/>
          </a:xfrm>
          <a:prstGeom prst="rect">
            <a:avLst/>
          </a:prstGeom>
        </p:spPr>
        <p:txBody>
          <a:bodyPr wrap="square">
            <a:spAutoFit/>
          </a:bodyPr>
          <a:lstStyle/>
          <a:p>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Building and strengthening capacity for leadership and communication among collaborating organizations and individuals:</a:t>
            </a:r>
            <a:endParaRPr lang="en-US" sz="20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043E1FA-17F7-F44C-A83F-DDC5C8DAD88B}"/>
              </a:ext>
            </a:extLst>
          </p:cNvPr>
          <p:cNvSpPr/>
          <p:nvPr/>
        </p:nvSpPr>
        <p:spPr>
          <a:xfrm>
            <a:off x="424866" y="1570406"/>
            <a:ext cx="11446934" cy="5016758"/>
          </a:xfrm>
          <a:prstGeom prst="rect">
            <a:avLst/>
          </a:prstGeom>
        </p:spPr>
        <p:txBody>
          <a:bodyPr wrap="square">
            <a:spAutoFit/>
          </a:bodyPr>
          <a:lstStyle/>
          <a:p>
            <a:pPr marL="342900" lvl="0" indent="-342900">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Contributed to the </a:t>
            </a: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xmlns="" val="tx"/>
                    </a:ext>
                  </a:extLst>
                </a:hlinkClick>
              </a:rPr>
              <a:t>Journey to an Alliance webinar series</a:t>
            </a: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 hosted by the Coordination Hub for all Network members (March 26, 2019)</a:t>
            </a:r>
          </a:p>
          <a:p>
            <a:pPr marL="342900" indent="-342900">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STEM Core evaluators participate in the Network’s Evaluation Affinity Group and have exchanged resources and best practices, for example those related to developing theories of change for complex networked endeavors </a:t>
            </a:r>
          </a:p>
          <a:p>
            <a:pPr marL="342900" indent="-342900">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STEM Core coordinated with </a:t>
            </a:r>
            <a:r>
              <a:rPr lang="en-US" sz="2000" dirty="0">
                <a:solidFill>
                  <a:srgbClr val="00B050"/>
                </a:solidFill>
                <a:latin typeface="Arial" panose="020B0604020202020204" pitchFamily="34" charset="0"/>
                <a:cs typeface="Arial" panose="020B0604020202020204" pitchFamily="34" charset="0"/>
              </a:rPr>
              <a:t>Coordination Hub team</a:t>
            </a: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 to identify NSF INCLUDES </a:t>
            </a:r>
            <a:r>
              <a:rPr lang="en-US" sz="20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DDLPs</a:t>
            </a: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 and others whose work intersects with STEM Core’s model for possible invitations to the 2020 STEM Core Network Convening.</a:t>
            </a:r>
          </a:p>
          <a:p>
            <a:pPr marL="342900" indent="-342900">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Attended the Network kick-off meeting at NSF (October 3, 2018), where the team mapped Network assets and engaged with other Alliances and NSF</a:t>
            </a:r>
          </a:p>
          <a:p>
            <a:pPr marL="342900" indent="-342900">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Met with Alliance leadership at the National Network Convening, resulting in new partnership with SF State.</a:t>
            </a:r>
          </a:p>
          <a:p>
            <a:pPr marL="342900" indent="-342900">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Participate in regular calls and online group for Alliance backbone leadership</a:t>
            </a:r>
          </a:p>
          <a:p>
            <a:pPr marL="342900" indent="-342900">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ea typeface="Times New Roman" panose="02020603050405020304" pitchFamily="18" charset="0"/>
                <a:cs typeface="Arial" panose="020B0604020202020204" pitchFamily="34" charset="0"/>
              </a:rPr>
              <a:t>Participate in bimonthly calls and new online group of Alliance leaders</a:t>
            </a:r>
            <a:endParaRPr lang="en-US" sz="20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B0270CA-B896-5E42-BE1D-168BB1C84E36}"/>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Tree>
    <p:extLst>
      <p:ext uri="{BB962C8B-B14F-4D97-AF65-F5344CB8AC3E}">
        <p14:creationId xmlns:p14="http://schemas.microsoft.com/office/powerpoint/2010/main" val="30663581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2273B-6A8B-F747-87E4-A518C4827B1E}"/>
              </a:ext>
            </a:extLst>
          </p:cNvPr>
          <p:cNvSpPr/>
          <p:nvPr/>
        </p:nvSpPr>
        <p:spPr>
          <a:xfrm>
            <a:off x="450936" y="899914"/>
            <a:ext cx="11377531" cy="707886"/>
          </a:xfrm>
          <a:prstGeom prst="rect">
            <a:avLst/>
          </a:prstGeom>
        </p:spPr>
        <p:txBody>
          <a:bodyPr wrap="square">
            <a:spAutoFit/>
          </a:bodyPr>
          <a:lstStyle/>
          <a:p>
            <a:r>
              <a:rPr lang="en-US" sz="2000" b="1" dirty="0">
                <a:solidFill>
                  <a:srgbClr val="000000"/>
                </a:solidFill>
                <a:latin typeface="Arial" panose="020B0604020202020204" pitchFamily="34" charset="0"/>
                <a:cs typeface="Arial" panose="020B0604020202020204" pitchFamily="34" charset="0"/>
              </a:rPr>
              <a:t>How the Alliance connects and contributes to the Coordination Hub and the National Network, and vice-versa:</a:t>
            </a:r>
          </a:p>
        </p:txBody>
      </p:sp>
      <p:sp>
        <p:nvSpPr>
          <p:cNvPr id="5" name="Rectangle 4">
            <a:extLst>
              <a:ext uri="{FF2B5EF4-FFF2-40B4-BE49-F238E27FC236}">
                <a16:creationId xmlns:a16="http://schemas.microsoft.com/office/drawing/2014/main" id="{403BEF30-977C-1148-A1F1-5156024590E8}"/>
              </a:ext>
            </a:extLst>
          </p:cNvPr>
          <p:cNvSpPr/>
          <p:nvPr/>
        </p:nvSpPr>
        <p:spPr>
          <a:xfrm>
            <a:off x="450936" y="1677038"/>
            <a:ext cx="11377531" cy="6051850"/>
          </a:xfrm>
          <a:prstGeom prst="rect">
            <a:avLst/>
          </a:prstGeom>
        </p:spPr>
        <p:txBody>
          <a:bodyPr wrap="square">
            <a:spAutoFit/>
          </a:bodyPr>
          <a:lstStyle/>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STEM Core Sr. Personnel participated in the Network’s STEM Pathways Affinity Group and have discussed resources and best practices.</a:t>
            </a: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STEM Core Sr. Personnel attended the 2019 National Network Convening (May 28-29, 2019), where team members engaged with other grantees and funders, met with Alliance leadership, and continued conversations around shared measures.  As a result of those conversations, STEM Core developed a new partnership with </a:t>
            </a:r>
            <a:r>
              <a:rPr lang="en-US" sz="2000" dirty="0" err="1">
                <a:solidFill>
                  <a:srgbClr val="00B050"/>
                </a:solidFill>
                <a:latin typeface="Arial" panose="020B0604020202020204" pitchFamily="34" charset="0"/>
                <a:cs typeface="Arial" panose="020B0604020202020204" pitchFamily="34" charset="0"/>
              </a:rPr>
              <a:t>CAHSI</a:t>
            </a:r>
            <a:r>
              <a:rPr lang="en-US" sz="2000" dirty="0">
                <a:solidFill>
                  <a:srgbClr val="00B050"/>
                </a:solidFill>
                <a:latin typeface="Arial" panose="020B0604020202020204" pitchFamily="34" charset="0"/>
                <a:cs typeface="Arial" panose="020B0604020202020204" pitchFamily="34" charset="0"/>
              </a:rPr>
              <a:t> Alliance partner San Francisco State University.</a:t>
            </a: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Meet monthly with a Hub team Alliance liaison (Hub Deputy Director) to discuss results and plans. STEM Core Sr. Personnel provide Coordination Hub with reporting and communications products so Coordination Hub can help share STEM Core results across the Network and via Twitter on @</a:t>
            </a:r>
            <a:r>
              <a:rPr lang="en-US" sz="2000" dirty="0" err="1">
                <a:solidFill>
                  <a:srgbClr val="00B050"/>
                </a:solidFill>
                <a:latin typeface="Arial" panose="020B0604020202020204" pitchFamily="34" charset="0"/>
                <a:cs typeface="Arial" panose="020B0604020202020204" pitchFamily="34" charset="0"/>
              </a:rPr>
              <a:t>INCLUDESHub</a:t>
            </a:r>
            <a:r>
              <a:rPr lang="en-US" sz="2000" dirty="0">
                <a:solidFill>
                  <a:srgbClr val="00B050"/>
                </a:solidFill>
                <a:latin typeface="Arial" panose="020B0604020202020204" pitchFamily="34" charset="0"/>
                <a:cs typeface="Arial" panose="020B0604020202020204" pitchFamily="34" charset="0"/>
              </a:rPr>
              <a:t>. </a:t>
            </a: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Secured introduction from Coordination Hub team and met with Indigenous STEM Affinity Group leaders David Mays and </a:t>
            </a:r>
            <a:r>
              <a:rPr lang="en-US" sz="2000" dirty="0" err="1">
                <a:solidFill>
                  <a:srgbClr val="00B050"/>
                </a:solidFill>
                <a:latin typeface="Arial" panose="020B0604020202020204" pitchFamily="34" charset="0"/>
                <a:cs typeface="Arial" panose="020B0604020202020204" pitchFamily="34" charset="0"/>
              </a:rPr>
              <a:t>Timberley</a:t>
            </a:r>
            <a:r>
              <a:rPr lang="en-US" sz="2000" dirty="0">
                <a:solidFill>
                  <a:srgbClr val="00B050"/>
                </a:solidFill>
                <a:latin typeface="Arial" panose="020B0604020202020204" pitchFamily="34" charset="0"/>
                <a:cs typeface="Arial" panose="020B0604020202020204" pitchFamily="34" charset="0"/>
              </a:rPr>
              <a:t> Roane to discuss supporting Native students’ STEM trajectories (September 2019).</a:t>
            </a:r>
          </a:p>
          <a:p>
            <a:pPr marL="342900" indent="-342900">
              <a:lnSpc>
                <a:spcPct val="107000"/>
              </a:lnSpc>
              <a:spcBef>
                <a:spcPts val="1800"/>
              </a:spcBef>
              <a:buSzPts val="1000"/>
              <a:buFont typeface="Symbol" pitchFamily="2" charset="2"/>
              <a:buChar char=""/>
              <a:tabLst>
                <a:tab pos="0" algn="l"/>
              </a:tabLst>
            </a:pPr>
            <a:endParaRPr lang="en-US" sz="1800" dirty="0">
              <a:solidFill>
                <a:srgbClr val="385623"/>
              </a:solidFill>
              <a:latin typeface="Calibri" panose="020F0502020204030204" pitchFamily="34" charset="0"/>
              <a:cs typeface="Calibri" panose="020F0502020204030204" pitchFamily="34" charset="0"/>
            </a:endParaRPr>
          </a:p>
          <a:p>
            <a:pPr marL="342900" indent="-342900">
              <a:lnSpc>
                <a:spcPct val="107000"/>
              </a:lnSpc>
              <a:spcBef>
                <a:spcPts val="1800"/>
              </a:spcBef>
              <a:buSzPts val="1000"/>
              <a:buFont typeface="Symbol" pitchFamily="2" charset="2"/>
              <a:buChar char=""/>
              <a:tabLst>
                <a:tab pos="0" algn="l"/>
              </a:tabLst>
            </a:pPr>
            <a:endParaRPr lang="en-US" sz="1800" dirty="0">
              <a:solidFill>
                <a:srgbClr val="38562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A3CA1BB-D2D1-B448-84B0-69A9817EC983}"/>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
        <p:nvSpPr>
          <p:cNvPr id="8" name="Rectangle 7">
            <a:extLst>
              <a:ext uri="{FF2B5EF4-FFF2-40B4-BE49-F238E27FC236}">
                <a16:creationId xmlns:a16="http://schemas.microsoft.com/office/drawing/2014/main" id="{96753E32-0F3B-974D-B048-047A1E11F2BD}"/>
              </a:ext>
            </a:extLst>
          </p:cNvPr>
          <p:cNvSpPr/>
          <p:nvPr/>
        </p:nvSpPr>
        <p:spPr>
          <a:xfrm>
            <a:off x="0" y="21178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Connecting to the National Network</a:t>
            </a:r>
          </a:p>
        </p:txBody>
      </p:sp>
    </p:spTree>
    <p:extLst>
      <p:ext uri="{BB962C8B-B14F-4D97-AF65-F5344CB8AC3E}">
        <p14:creationId xmlns:p14="http://schemas.microsoft.com/office/powerpoint/2010/main" val="261027272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2273B-6A8B-F747-87E4-A518C4827B1E}"/>
              </a:ext>
            </a:extLst>
          </p:cNvPr>
          <p:cNvSpPr/>
          <p:nvPr/>
        </p:nvSpPr>
        <p:spPr>
          <a:xfrm>
            <a:off x="533782" y="892536"/>
            <a:ext cx="11873947" cy="400110"/>
          </a:xfrm>
          <a:prstGeom prst="rect">
            <a:avLst/>
          </a:prstGeom>
        </p:spPr>
        <p:txBody>
          <a:bodyPr wrap="square">
            <a:spAutoFit/>
          </a:bodyPr>
          <a:lstStyle/>
          <a:p>
            <a:r>
              <a:rPr lang="en-US" sz="2000" b="1" dirty="0">
                <a:solidFill>
                  <a:srgbClr val="000000"/>
                </a:solidFill>
                <a:latin typeface="Arial" panose="020B0604020202020204" pitchFamily="34" charset="0"/>
                <a:cs typeface="Arial" panose="020B0604020202020204" pitchFamily="34" charset="0"/>
              </a:rPr>
              <a:t>How and where outcomes have been or will be disseminated</a:t>
            </a:r>
          </a:p>
        </p:txBody>
      </p:sp>
      <p:sp>
        <p:nvSpPr>
          <p:cNvPr id="4" name="Rectangle 3">
            <a:extLst>
              <a:ext uri="{FF2B5EF4-FFF2-40B4-BE49-F238E27FC236}">
                <a16:creationId xmlns:a16="http://schemas.microsoft.com/office/drawing/2014/main" id="{A35736D0-9338-A24A-8445-D2A750F1E3D7}"/>
              </a:ext>
            </a:extLst>
          </p:cNvPr>
          <p:cNvSpPr/>
          <p:nvPr/>
        </p:nvSpPr>
        <p:spPr>
          <a:xfrm>
            <a:off x="533782" y="1292646"/>
            <a:ext cx="11294686" cy="5729838"/>
          </a:xfrm>
          <a:prstGeom prst="rect">
            <a:avLst/>
          </a:prstGeom>
        </p:spPr>
        <p:txBody>
          <a:bodyPr wrap="square">
            <a:spAutoFit/>
          </a:bodyPr>
          <a:lstStyle/>
          <a:p>
            <a:pPr marL="342900" indent="-342900">
              <a:lnSpc>
                <a:spcPct val="107000"/>
              </a:lnSpc>
              <a:spcBef>
                <a:spcPts val="800"/>
              </a:spcBef>
              <a:buSzPts val="1000"/>
              <a:buFont typeface="Symbol" pitchFamily="2" charset="2"/>
              <a:buChar char=""/>
              <a:tabLst>
                <a:tab pos="0" algn="l"/>
              </a:tabLst>
            </a:pPr>
            <a:r>
              <a:rPr lang="en-US" sz="2000" dirty="0">
                <a:solidFill>
                  <a:srgbClr val="FF0000"/>
                </a:solidFill>
                <a:latin typeface="Arial" panose="020B0604020202020204" pitchFamily="34" charset="0"/>
                <a:cs typeface="Arial" panose="020B0604020202020204" pitchFamily="34" charset="0"/>
              </a:rPr>
              <a:t>Met with the Coordination Hub team to review and discuss STEM Core outcomes in order to inform the Hub’s planning related to the Network’s shared measures framework (May 2019)</a:t>
            </a: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Provided a STEM Core outcomes document to the Coordination Hub in order to help build the Network’s shared measures framework</a:t>
            </a: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Contributed a </a:t>
            </a:r>
            <a:r>
              <a:rPr lang="en-US" sz="2000" dirty="0">
                <a:solidFill>
                  <a:srgbClr val="00B05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blog post</a:t>
            </a:r>
            <a:r>
              <a:rPr lang="en-US" sz="2000" dirty="0">
                <a:solidFill>
                  <a:srgbClr val="00B050"/>
                </a:solidFill>
                <a:latin typeface="Arial" panose="020B0604020202020204" pitchFamily="34" charset="0"/>
                <a:cs typeface="Arial" panose="020B0604020202020204" pitchFamily="34" charset="0"/>
              </a:rPr>
              <a:t> to the National Network website about its 2019 National Convening (posted on </a:t>
            </a:r>
            <a:r>
              <a:rPr lang="en-US" sz="2000" dirty="0">
                <a:solidFill>
                  <a:srgbClr val="00B05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INCLUDESNetwork.org</a:t>
            </a:r>
            <a:r>
              <a:rPr lang="en-US" sz="2000" dirty="0">
                <a:solidFill>
                  <a:srgbClr val="00B050"/>
                </a:solidFill>
                <a:latin typeface="Arial" panose="020B0604020202020204" pitchFamily="34" charset="0"/>
                <a:cs typeface="Arial" panose="020B0604020202020204" pitchFamily="34" charset="0"/>
              </a:rPr>
              <a:t> April 8, 2019)</a:t>
            </a: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Provided permission for STEM Core video to be featured on Network website and in other Hub-led engagement campaigns </a:t>
            </a: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Worked with the Hub team to feature an anecdote about new STEM Core partnerships with New Mexico high schools, colleges, and NM- and CA-based National Laboratories in the “Stories from Across the National Network” document prepared for a Dec 2, 2019 meeting with NSF Director Dr. France </a:t>
            </a:r>
            <a:r>
              <a:rPr lang="en-US" sz="2000" dirty="0" err="1">
                <a:solidFill>
                  <a:srgbClr val="00B050"/>
                </a:solidFill>
                <a:latin typeface="Arial" panose="020B0604020202020204" pitchFamily="34" charset="0"/>
                <a:cs typeface="Arial" panose="020B0604020202020204" pitchFamily="34" charset="0"/>
              </a:rPr>
              <a:t>Còrdova</a:t>
            </a:r>
            <a:endParaRPr lang="en-US" sz="2000" dirty="0">
              <a:solidFill>
                <a:srgbClr val="00B050"/>
              </a:solidFill>
              <a:latin typeface="Arial" panose="020B0604020202020204" pitchFamily="34" charset="0"/>
              <a:cs typeface="Arial" panose="020B0604020202020204" pitchFamily="34" charset="0"/>
            </a:endParaRP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Shared materials with Coordination Hub about paid internships program for them to use in discussions with DC-area industry connections</a:t>
            </a:r>
          </a:p>
          <a:p>
            <a:pPr marL="342900" indent="-342900">
              <a:lnSpc>
                <a:spcPct val="107000"/>
              </a:lnSpc>
              <a:spcBef>
                <a:spcPts val="1800"/>
              </a:spcBef>
              <a:buSzPts val="1000"/>
              <a:buFont typeface="Symbol" pitchFamily="2" charset="2"/>
              <a:buChar char=""/>
              <a:tabLst>
                <a:tab pos="0" algn="l"/>
              </a:tabLst>
            </a:pPr>
            <a:endParaRPr lang="en-US" sz="1800" dirty="0">
              <a:solidFill>
                <a:srgbClr val="385623"/>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E81D064-D010-8545-80D9-0E7C394550C0}"/>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
        <p:nvSpPr>
          <p:cNvPr id="7" name="Rectangle 6">
            <a:extLst>
              <a:ext uri="{FF2B5EF4-FFF2-40B4-BE49-F238E27FC236}">
                <a16:creationId xmlns:a16="http://schemas.microsoft.com/office/drawing/2014/main" id="{A5448B30-7A5F-F440-8A7D-41B1D5A089CB}"/>
              </a:ext>
            </a:extLst>
          </p:cNvPr>
          <p:cNvSpPr/>
          <p:nvPr/>
        </p:nvSpPr>
        <p:spPr>
          <a:xfrm>
            <a:off x="0" y="21178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Connecting to the National Network</a:t>
            </a:r>
          </a:p>
        </p:txBody>
      </p:sp>
    </p:spTree>
    <p:extLst>
      <p:ext uri="{BB962C8B-B14F-4D97-AF65-F5344CB8AC3E}">
        <p14:creationId xmlns:p14="http://schemas.microsoft.com/office/powerpoint/2010/main" val="223825278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2273B-6A8B-F747-87E4-A518C4827B1E}"/>
              </a:ext>
            </a:extLst>
          </p:cNvPr>
          <p:cNvSpPr/>
          <p:nvPr/>
        </p:nvSpPr>
        <p:spPr>
          <a:xfrm>
            <a:off x="318053" y="983047"/>
            <a:ext cx="11873947" cy="707886"/>
          </a:xfrm>
          <a:prstGeom prst="rect">
            <a:avLst/>
          </a:prstGeom>
        </p:spPr>
        <p:txBody>
          <a:bodyPr wrap="square">
            <a:spAutoFit/>
          </a:bodyPr>
          <a:lstStyle/>
          <a:p>
            <a:r>
              <a:rPr lang="en-US" sz="2000" b="1" dirty="0">
                <a:solidFill>
                  <a:prstClr val="black"/>
                </a:solidFill>
                <a:latin typeface="Arial" panose="020B0604020202020204" pitchFamily="34" charset="0"/>
                <a:ea typeface="Calibri" panose="020F0502020204030204" pitchFamily="34" charset="0"/>
                <a:cs typeface="Arial" panose="020B0604020202020204" pitchFamily="34" charset="0"/>
              </a:rPr>
              <a:t>Plans for future activities, with specific emphasis on efforts to achieve the long-term sustainability of this investment:</a:t>
            </a:r>
            <a:endParaRPr lang="en-US" sz="20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490A981-8E14-C24F-B31F-546263F1CFB6}"/>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sp>
        <p:nvSpPr>
          <p:cNvPr id="7" name="Rectangle 6">
            <a:extLst>
              <a:ext uri="{FF2B5EF4-FFF2-40B4-BE49-F238E27FC236}">
                <a16:creationId xmlns:a16="http://schemas.microsoft.com/office/drawing/2014/main" id="{CA04F83C-BB5F-9B46-B61B-C70A06B091BC}"/>
              </a:ext>
            </a:extLst>
          </p:cNvPr>
          <p:cNvSpPr/>
          <p:nvPr/>
        </p:nvSpPr>
        <p:spPr>
          <a:xfrm>
            <a:off x="297838" y="1722586"/>
            <a:ext cx="12171785" cy="4054508"/>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Growth Sector is partnering with DDLP recipient North Carolina A+T (NCAT) in expanding the STEM Core model to NCAT feeders Forsythe Community College and Guilford Community College.</a:t>
            </a:r>
          </a:p>
          <a:p>
            <a:pPr marL="742939" lvl="1" indent="-285750">
              <a:spcBef>
                <a:spcPts val="600"/>
              </a:spcBef>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Goal is to expand the pool of developmental students pursuing engineering degrees at NCAT through an integrated work learning program combining pursuit of a B.S. pathway with paid internships.</a:t>
            </a:r>
          </a:p>
          <a:p>
            <a:pPr marL="742939" lvl="1" indent="-285750">
              <a:spcBef>
                <a:spcPts val="600"/>
              </a:spcBef>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Part of a larger initiative sponsored by the Department of Energy National Nuclear Security Administration (NNSA) to expand the pool of students at minority serving institutions pursuing careers in engineering and computer science at NNSA labs.</a:t>
            </a:r>
          </a:p>
          <a:p>
            <a:pPr marL="742939" lvl="1" indent="-285750">
              <a:spcBef>
                <a:spcPts val="600"/>
              </a:spcBef>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Other partners include New Mexico State University, Navajo Tech, Dona Ana and Central New Mexico community colleges, and Los Alamos, Sandia, and Oak Ridge national labs.</a:t>
            </a:r>
            <a:endParaRPr lang="en-US" sz="2000" dirty="0">
              <a:latin typeface="Arial" panose="020B0604020202020204" pitchFamily="34" charset="0"/>
              <a:cs typeface="Arial" panose="020B0604020202020204" pitchFamily="34" charset="0"/>
            </a:endParaRPr>
          </a:p>
          <a:p>
            <a:pPr marL="342900" indent="-342900">
              <a:lnSpc>
                <a:spcPct val="107000"/>
              </a:lnSpc>
              <a:spcBef>
                <a:spcPts val="800"/>
              </a:spcBef>
              <a:buSzPts val="1000"/>
              <a:buFont typeface="Symbol" pitchFamily="2" charset="2"/>
              <a:buChar char=""/>
              <a:tabLst>
                <a:tab pos="0" algn="l"/>
              </a:tabLst>
            </a:pPr>
            <a:r>
              <a:rPr lang="en-US" sz="2000" dirty="0">
                <a:solidFill>
                  <a:srgbClr val="00B050"/>
                </a:solidFill>
                <a:latin typeface="Arial" panose="020B0604020202020204" pitchFamily="34" charset="0"/>
                <a:cs typeface="Arial" panose="020B0604020202020204" pitchFamily="34" charset="0"/>
              </a:rPr>
              <a:t>Accepted invitation to give a keynote talk at First 2 Network Alliances, May 12-13 Event</a:t>
            </a:r>
          </a:p>
          <a:p>
            <a:pPr marL="342900" indent="-342900">
              <a:lnSpc>
                <a:spcPct val="107000"/>
              </a:lnSpc>
              <a:spcBef>
                <a:spcPts val="1800"/>
              </a:spcBef>
              <a:buSzPts val="1000"/>
              <a:buFont typeface="Symbol" pitchFamily="2" charset="2"/>
              <a:buChar char=""/>
              <a:tabLst>
                <a:tab pos="0" algn="l"/>
              </a:tabLst>
            </a:pPr>
            <a:endParaRPr lang="en-US" sz="1800" dirty="0">
              <a:solidFill>
                <a:srgbClr val="385623"/>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1860458-73B0-BC44-B915-BDFC96DDA583}"/>
              </a:ext>
            </a:extLst>
          </p:cNvPr>
          <p:cNvSpPr/>
          <p:nvPr/>
        </p:nvSpPr>
        <p:spPr>
          <a:xfrm>
            <a:off x="0" y="211785"/>
            <a:ext cx="12192000" cy="615545"/>
          </a:xfrm>
          <a:prstGeom prst="rect">
            <a:avLst/>
          </a:prstGeom>
        </p:spPr>
        <p:txBody>
          <a:bodyPr wrap="square" lIns="121912" tIns="60956" rIns="121912" bIns="60956">
            <a:spAutoFit/>
          </a:bodyPr>
          <a:lstStyle/>
          <a:p>
            <a:pPr lvl="0"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Connecting to the National Network</a:t>
            </a:r>
          </a:p>
        </p:txBody>
      </p:sp>
    </p:spTree>
    <p:extLst>
      <p:ext uri="{BB962C8B-B14F-4D97-AF65-F5344CB8AC3E}">
        <p14:creationId xmlns:p14="http://schemas.microsoft.com/office/powerpoint/2010/main" val="316236065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A7610540-8144-B54A-B43A-007A6973C221}"/>
              </a:ext>
            </a:extLst>
          </p:cNvPr>
          <p:cNvCxnSpPr>
            <a:cxnSpLocks/>
          </p:cNvCxnSpPr>
          <p:nvPr/>
        </p:nvCxnSpPr>
        <p:spPr>
          <a:xfrm>
            <a:off x="1078100" y="4567742"/>
            <a:ext cx="0" cy="1708641"/>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E540D22-2475-D545-972F-5B4FE2FC4233}"/>
              </a:ext>
            </a:extLst>
          </p:cNvPr>
          <p:cNvCxnSpPr>
            <a:cxnSpLocks/>
          </p:cNvCxnSpPr>
          <p:nvPr/>
        </p:nvCxnSpPr>
        <p:spPr>
          <a:xfrm>
            <a:off x="4610951" y="4981146"/>
            <a:ext cx="0" cy="1295237"/>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1CDDDAC-B81C-454E-BE0D-EA783863B994}"/>
              </a:ext>
            </a:extLst>
          </p:cNvPr>
          <p:cNvCxnSpPr>
            <a:cxnSpLocks/>
          </p:cNvCxnSpPr>
          <p:nvPr/>
        </p:nvCxnSpPr>
        <p:spPr>
          <a:xfrm>
            <a:off x="3598323" y="2511510"/>
            <a:ext cx="0" cy="1907536"/>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65CE87C-4B7C-574D-85F4-33BA6842ECFF}"/>
              </a:ext>
            </a:extLst>
          </p:cNvPr>
          <p:cNvCxnSpPr>
            <a:cxnSpLocks/>
          </p:cNvCxnSpPr>
          <p:nvPr/>
        </p:nvCxnSpPr>
        <p:spPr>
          <a:xfrm>
            <a:off x="7326772" y="2520621"/>
            <a:ext cx="0" cy="1907536"/>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D80FE46-0F1B-3B41-895A-B51C6B462B91}"/>
              </a:ext>
            </a:extLst>
          </p:cNvPr>
          <p:cNvCxnSpPr>
            <a:cxnSpLocks/>
          </p:cNvCxnSpPr>
          <p:nvPr/>
        </p:nvCxnSpPr>
        <p:spPr>
          <a:xfrm>
            <a:off x="10791270" y="1447943"/>
            <a:ext cx="0" cy="57176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1BD1E0-A9A8-0845-A6C3-494090871314}"/>
              </a:ext>
            </a:extLst>
          </p:cNvPr>
          <p:cNvCxnSpPr>
            <a:cxnSpLocks/>
          </p:cNvCxnSpPr>
          <p:nvPr/>
        </p:nvCxnSpPr>
        <p:spPr>
          <a:xfrm flipV="1">
            <a:off x="1199621" y="2516882"/>
            <a:ext cx="9855662" cy="7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2FCDA4-7FAB-114C-9DCF-E006ED749492}"/>
              </a:ext>
            </a:extLst>
          </p:cNvPr>
          <p:cNvCxnSpPr>
            <a:cxnSpLocks/>
          </p:cNvCxnSpPr>
          <p:nvPr/>
        </p:nvCxnSpPr>
        <p:spPr>
          <a:xfrm>
            <a:off x="5950492" y="1356903"/>
            <a:ext cx="5690" cy="1167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D63BDCE-FB2D-8944-9535-35A33CCA3F0C}"/>
              </a:ext>
            </a:extLst>
          </p:cNvPr>
          <p:cNvCxnSpPr>
            <a:cxnSpLocks/>
          </p:cNvCxnSpPr>
          <p:nvPr/>
        </p:nvCxnSpPr>
        <p:spPr>
          <a:xfrm>
            <a:off x="1240261" y="2511510"/>
            <a:ext cx="0" cy="16776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24990" y="134739"/>
            <a:ext cx="9828944" cy="615547"/>
          </a:xfrm>
          <a:prstGeom prst="rect">
            <a:avLst/>
          </a:prstGeom>
        </p:spPr>
        <p:txBody>
          <a:bodyPr wrap="square" lIns="121914" tIns="60957" rIns="121914" bIns="60957">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Core’s Own Network Communication</a:t>
            </a:r>
          </a:p>
        </p:txBody>
      </p:sp>
      <p:cxnSp>
        <p:nvCxnSpPr>
          <p:cNvPr id="54" name="Straight Connector 53">
            <a:extLst>
              <a:ext uri="{FF2B5EF4-FFF2-40B4-BE49-F238E27FC236}">
                <a16:creationId xmlns:a16="http://schemas.microsoft.com/office/drawing/2014/main" id="{50F5B4F9-A714-E847-BA28-22670413C67C}"/>
              </a:ext>
            </a:extLst>
          </p:cNvPr>
          <p:cNvCxnSpPr>
            <a:cxnSpLocks/>
          </p:cNvCxnSpPr>
          <p:nvPr/>
        </p:nvCxnSpPr>
        <p:spPr>
          <a:xfrm>
            <a:off x="2021067" y="1994993"/>
            <a:ext cx="878256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0E7AD51-E18D-B440-8D98-ACDD63F4B344}"/>
              </a:ext>
            </a:extLst>
          </p:cNvPr>
          <p:cNvSpPr txBox="1"/>
          <p:nvPr/>
        </p:nvSpPr>
        <p:spPr>
          <a:xfrm>
            <a:off x="6171156" y="1848440"/>
            <a:ext cx="1645093" cy="276997"/>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algn="ctr"/>
            <a:r>
              <a:rPr lang="en-US" sz="1200" b="1" dirty="0">
                <a:solidFill>
                  <a:schemeClr val="tx1">
                    <a:lumMod val="95000"/>
                    <a:lumOff val="5000"/>
                  </a:schemeClr>
                </a:solidFill>
              </a:rPr>
              <a:t>Evaluation Team</a:t>
            </a:r>
          </a:p>
        </p:txBody>
      </p:sp>
      <p:sp>
        <p:nvSpPr>
          <p:cNvPr id="47" name="TextBox 46">
            <a:extLst>
              <a:ext uri="{FF2B5EF4-FFF2-40B4-BE49-F238E27FC236}">
                <a16:creationId xmlns:a16="http://schemas.microsoft.com/office/drawing/2014/main" id="{697789ED-EB48-6F45-B0B6-DBD601947D9F}"/>
              </a:ext>
            </a:extLst>
          </p:cNvPr>
          <p:cNvSpPr txBox="1"/>
          <p:nvPr/>
        </p:nvSpPr>
        <p:spPr>
          <a:xfrm>
            <a:off x="6740711" y="2804104"/>
            <a:ext cx="1172123"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b="1">
                <a:solidFill>
                  <a:schemeClr val="tx1">
                    <a:lumMod val="95000"/>
                    <a:lumOff val="5000"/>
                  </a:schemeClr>
                </a:solidFill>
              </a:defRPr>
            </a:lvl1pPr>
          </a:lstStyle>
          <a:p>
            <a:r>
              <a:rPr lang="en-US" sz="1200" dirty="0"/>
              <a:t>Academic</a:t>
            </a:r>
          </a:p>
          <a:p>
            <a:r>
              <a:rPr lang="en-US" sz="1200" dirty="0"/>
              <a:t>Publications</a:t>
            </a:r>
          </a:p>
        </p:txBody>
      </p:sp>
      <p:sp>
        <p:nvSpPr>
          <p:cNvPr id="49" name="TextBox 48">
            <a:extLst>
              <a:ext uri="{FF2B5EF4-FFF2-40B4-BE49-F238E27FC236}">
                <a16:creationId xmlns:a16="http://schemas.microsoft.com/office/drawing/2014/main" id="{1CD86DA5-56DB-F04F-B54B-5851C2770F48}"/>
              </a:ext>
            </a:extLst>
          </p:cNvPr>
          <p:cNvSpPr txBox="1"/>
          <p:nvPr/>
        </p:nvSpPr>
        <p:spPr>
          <a:xfrm>
            <a:off x="8451340" y="1720998"/>
            <a:ext cx="1914248" cy="461665"/>
          </a:xfrm>
          <a:prstGeom prst="rect">
            <a:avLst/>
          </a:prstGeom>
          <a:solidFill>
            <a:schemeClr val="bg1"/>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r>
              <a:rPr lang="en-US" sz="1200" b="1" dirty="0"/>
              <a:t>NSF / Alliance HUB</a:t>
            </a:r>
          </a:p>
          <a:p>
            <a:r>
              <a:rPr lang="en-US" sz="1200" b="1" dirty="0"/>
              <a:t>Communications</a:t>
            </a:r>
            <a:endParaRPr lang="en-US" sz="1200" dirty="0"/>
          </a:p>
        </p:txBody>
      </p:sp>
      <p:grpSp>
        <p:nvGrpSpPr>
          <p:cNvPr id="59" name="Group 58">
            <a:extLst>
              <a:ext uri="{FF2B5EF4-FFF2-40B4-BE49-F238E27FC236}">
                <a16:creationId xmlns:a16="http://schemas.microsoft.com/office/drawing/2014/main" id="{B7278E72-1594-3D49-808E-5039C23C6076}"/>
              </a:ext>
            </a:extLst>
          </p:cNvPr>
          <p:cNvGrpSpPr/>
          <p:nvPr/>
        </p:nvGrpSpPr>
        <p:grpSpPr>
          <a:xfrm>
            <a:off x="9231988" y="842422"/>
            <a:ext cx="2737217" cy="648654"/>
            <a:chOff x="8779069" y="561644"/>
            <a:chExt cx="2737217" cy="657231"/>
          </a:xfrm>
        </p:grpSpPr>
        <p:sp>
          <p:nvSpPr>
            <p:cNvPr id="61" name="TextBox 60">
              <a:extLst>
                <a:ext uri="{FF2B5EF4-FFF2-40B4-BE49-F238E27FC236}">
                  <a16:creationId xmlns:a16="http://schemas.microsoft.com/office/drawing/2014/main" id="{1BFF27FB-9D3B-C84D-8C8A-9E87FD94A55B}"/>
                </a:ext>
              </a:extLst>
            </p:cNvPr>
            <p:cNvSpPr txBox="1"/>
            <p:nvPr/>
          </p:nvSpPr>
          <p:spPr>
            <a:xfrm>
              <a:off x="8779069" y="561644"/>
              <a:ext cx="2737217" cy="467767"/>
            </a:xfrm>
            <a:prstGeom prst="rect">
              <a:avLst/>
            </a:prstGeom>
            <a:solidFill>
              <a:schemeClr val="accent4">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200" b="1">
                  <a:solidFill>
                    <a:schemeClr val="tx1">
                      <a:lumMod val="95000"/>
                      <a:lumOff val="5000"/>
                    </a:schemeClr>
                  </a:solidFill>
                </a:defRPr>
              </a:lvl1pPr>
            </a:lstStyle>
            <a:p>
              <a:pPr algn="l"/>
              <a:r>
                <a:rPr lang="en-US" dirty="0"/>
                <a:t>               University of Colorado Boulder</a:t>
              </a:r>
            </a:p>
            <a:p>
              <a:pPr algn="l"/>
              <a:r>
                <a:rPr lang="en-US" b="0" dirty="0"/>
                <a:t>                            Janet Yowell, PI </a:t>
              </a:r>
            </a:p>
          </p:txBody>
        </p:sp>
        <p:pic>
          <p:nvPicPr>
            <p:cNvPr id="62" name="Picture 61" descr="image001.jpg">
              <a:extLst>
                <a:ext uri="{FF2B5EF4-FFF2-40B4-BE49-F238E27FC236}">
                  <a16:creationId xmlns:a16="http://schemas.microsoft.com/office/drawing/2014/main" id="{EFF9FCB4-DE84-8D41-8729-9EB7EDE7E1E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89286" y="564620"/>
              <a:ext cx="531423" cy="654255"/>
            </a:xfrm>
            <a:prstGeom prst="rect">
              <a:avLst/>
            </a:prstGeom>
            <a:ln>
              <a:solidFill>
                <a:schemeClr val="tx1"/>
              </a:solidFill>
            </a:ln>
          </p:spPr>
        </p:pic>
      </p:grpSp>
      <p:sp>
        <p:nvSpPr>
          <p:cNvPr id="48" name="TextBox 47">
            <a:extLst>
              <a:ext uri="{FF2B5EF4-FFF2-40B4-BE49-F238E27FC236}">
                <a16:creationId xmlns:a16="http://schemas.microsoft.com/office/drawing/2014/main" id="{C8CF75E1-1D7E-6047-94EA-9108101D8E09}"/>
              </a:ext>
            </a:extLst>
          </p:cNvPr>
          <p:cNvSpPr txBox="1"/>
          <p:nvPr/>
        </p:nvSpPr>
        <p:spPr>
          <a:xfrm>
            <a:off x="2416638" y="2815871"/>
            <a:ext cx="2318442" cy="1200329"/>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r>
              <a:rPr lang="en-US" sz="1200" b="1" dirty="0"/>
              <a:t>Develop the data infrastructure to monitor and respond to emerging network needs and monitor data for continuous improvement.</a:t>
            </a:r>
          </a:p>
          <a:p>
            <a:r>
              <a:rPr lang="en-US" sz="1200" dirty="0"/>
              <a:t>(Saddleback and Growth Sector)</a:t>
            </a:r>
          </a:p>
        </p:txBody>
      </p:sp>
      <p:grpSp>
        <p:nvGrpSpPr>
          <p:cNvPr id="66" name="Group 65">
            <a:extLst>
              <a:ext uri="{FF2B5EF4-FFF2-40B4-BE49-F238E27FC236}">
                <a16:creationId xmlns:a16="http://schemas.microsoft.com/office/drawing/2014/main" id="{9738F0EA-957B-6444-9CAB-D3386E282148}"/>
              </a:ext>
            </a:extLst>
          </p:cNvPr>
          <p:cNvGrpSpPr/>
          <p:nvPr/>
        </p:nvGrpSpPr>
        <p:grpSpPr>
          <a:xfrm>
            <a:off x="2807206" y="4428438"/>
            <a:ext cx="3591169" cy="1200327"/>
            <a:chOff x="-182312" y="284854"/>
            <a:chExt cx="3591169" cy="1200327"/>
          </a:xfrm>
        </p:grpSpPr>
        <p:sp>
          <p:nvSpPr>
            <p:cNvPr id="67" name="TextBox 66">
              <a:extLst>
                <a:ext uri="{FF2B5EF4-FFF2-40B4-BE49-F238E27FC236}">
                  <a16:creationId xmlns:a16="http://schemas.microsoft.com/office/drawing/2014/main" id="{114AC6B0-3C8E-5845-86F1-88F83C4B8270}"/>
                </a:ext>
              </a:extLst>
            </p:cNvPr>
            <p:cNvSpPr txBox="1"/>
            <p:nvPr/>
          </p:nvSpPr>
          <p:spPr>
            <a:xfrm>
              <a:off x="-182312" y="284854"/>
              <a:ext cx="3591169" cy="1200327"/>
            </a:xfrm>
            <a:prstGeom prst="rect">
              <a:avLst/>
            </a:prstGeom>
            <a:solidFill>
              <a:schemeClr val="accent6">
                <a:lumMod val="60000"/>
                <a:lumOff val="4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400">
                  <a:solidFill>
                    <a:schemeClr val="tx1">
                      <a:lumMod val="95000"/>
                      <a:lumOff val="5000"/>
                    </a:schemeClr>
                  </a:solidFill>
                </a:defRPr>
              </a:lvl1pPr>
            </a:lstStyle>
            <a:p>
              <a:r>
                <a:rPr lang="en-US" sz="1200" b="1" dirty="0"/>
                <a:t>Backbone Institute</a:t>
              </a:r>
            </a:p>
            <a:p>
              <a:endParaRPr lang="en-US" sz="1200" b="1" dirty="0"/>
            </a:p>
            <a:p>
              <a:endParaRPr lang="en-US" sz="1200" b="1" dirty="0"/>
            </a:p>
            <a:p>
              <a:endParaRPr lang="en-US" sz="1200" b="1" dirty="0"/>
            </a:p>
            <a:p>
              <a:r>
                <a:rPr lang="en-US" sz="1200" b="1" dirty="0"/>
                <a:t>Dissemination of Information to STEM Core HUBS and other Partners</a:t>
              </a:r>
            </a:p>
          </p:txBody>
        </p:sp>
        <p:pic>
          <p:nvPicPr>
            <p:cNvPr id="68" name="Picture 67" descr="Screen Shot 2017-03-03 at 6.21.10 PM.png">
              <a:extLst>
                <a:ext uri="{FF2B5EF4-FFF2-40B4-BE49-F238E27FC236}">
                  <a16:creationId xmlns:a16="http://schemas.microsoft.com/office/drawing/2014/main" id="{1A0F0270-1D61-9144-B736-5E94FE59DE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9956" y="555625"/>
              <a:ext cx="1366631" cy="481292"/>
            </a:xfrm>
            <a:prstGeom prst="rect">
              <a:avLst/>
            </a:prstGeom>
            <a:ln>
              <a:solidFill>
                <a:srgbClr val="00006D"/>
              </a:solidFill>
            </a:ln>
          </p:spPr>
        </p:pic>
      </p:grpSp>
      <p:sp>
        <p:nvSpPr>
          <p:cNvPr id="69" name="TextBox 68">
            <a:extLst>
              <a:ext uri="{FF2B5EF4-FFF2-40B4-BE49-F238E27FC236}">
                <a16:creationId xmlns:a16="http://schemas.microsoft.com/office/drawing/2014/main" id="{2AA09151-02EA-964D-8239-94886BC3045C}"/>
              </a:ext>
            </a:extLst>
          </p:cNvPr>
          <p:cNvSpPr txBox="1"/>
          <p:nvPr/>
        </p:nvSpPr>
        <p:spPr>
          <a:xfrm>
            <a:off x="279793" y="6283603"/>
            <a:ext cx="5398037" cy="461663"/>
          </a:xfrm>
          <a:prstGeom prst="rect">
            <a:avLst/>
          </a:prstGeom>
          <a:solidFill>
            <a:schemeClr val="accent2">
              <a:lumMod val="40000"/>
              <a:lumOff val="6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pPr algn="ctr"/>
            <a:r>
              <a:rPr lang="en-US" sz="1200" b="1" dirty="0">
                <a:solidFill>
                  <a:schemeClr val="tx1"/>
                </a:solidFill>
              </a:rPr>
              <a:t>STEM Core HUBS</a:t>
            </a:r>
          </a:p>
          <a:p>
            <a:pPr algn="ctr"/>
            <a:r>
              <a:rPr lang="en-US" sz="1200" b="1" dirty="0">
                <a:solidFill>
                  <a:schemeClr val="accent4">
                    <a:lumMod val="10000"/>
                  </a:schemeClr>
                </a:solidFill>
              </a:rPr>
              <a:t>Dissemination of Information to  Participant Colleges</a:t>
            </a:r>
          </a:p>
        </p:txBody>
      </p:sp>
      <p:cxnSp>
        <p:nvCxnSpPr>
          <p:cNvPr id="72" name="Straight Connector 71">
            <a:extLst>
              <a:ext uri="{FF2B5EF4-FFF2-40B4-BE49-F238E27FC236}">
                <a16:creationId xmlns:a16="http://schemas.microsoft.com/office/drawing/2014/main" id="{F93F0EA1-CD98-C54D-A376-6C02295542F9}"/>
              </a:ext>
            </a:extLst>
          </p:cNvPr>
          <p:cNvCxnSpPr>
            <a:cxnSpLocks/>
          </p:cNvCxnSpPr>
          <p:nvPr/>
        </p:nvCxnSpPr>
        <p:spPr>
          <a:xfrm>
            <a:off x="11045993" y="2511510"/>
            <a:ext cx="0" cy="1907536"/>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58B29ED-F1CB-264C-8342-1A89F16AF11D}"/>
              </a:ext>
            </a:extLst>
          </p:cNvPr>
          <p:cNvSpPr txBox="1"/>
          <p:nvPr/>
        </p:nvSpPr>
        <p:spPr>
          <a:xfrm>
            <a:off x="10098159" y="2784498"/>
            <a:ext cx="1859881"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r>
              <a:rPr lang="en-US" sz="1200" b="1" dirty="0"/>
              <a:t>Social Media </a:t>
            </a:r>
          </a:p>
          <a:p>
            <a:r>
              <a:rPr lang="en-US" sz="1200" b="1" dirty="0"/>
              <a:t>Content and Function</a:t>
            </a:r>
          </a:p>
        </p:txBody>
      </p:sp>
      <p:sp>
        <p:nvSpPr>
          <p:cNvPr id="77" name="TextBox 76">
            <a:extLst>
              <a:ext uri="{FF2B5EF4-FFF2-40B4-BE49-F238E27FC236}">
                <a16:creationId xmlns:a16="http://schemas.microsoft.com/office/drawing/2014/main" id="{BEED893E-C754-D347-A149-847CE3FB7B95}"/>
              </a:ext>
            </a:extLst>
          </p:cNvPr>
          <p:cNvSpPr txBox="1"/>
          <p:nvPr/>
        </p:nvSpPr>
        <p:spPr>
          <a:xfrm>
            <a:off x="6915290" y="4438042"/>
            <a:ext cx="4633396" cy="461665"/>
          </a:xfrm>
          <a:prstGeom prst="rect">
            <a:avLst/>
          </a:prstGeom>
          <a:solidFill>
            <a:schemeClr val="bg1">
              <a:lumMod val="85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200" b="1" dirty="0">
                <a:solidFill>
                  <a:schemeClr val="tx1">
                    <a:lumMod val="95000"/>
                    <a:lumOff val="5000"/>
                  </a:schemeClr>
                </a:solidFill>
              </a:rPr>
              <a:t>STEM Core Hubs, Evaluation Team, College Partners, Student Participants, General Public</a:t>
            </a:r>
          </a:p>
        </p:txBody>
      </p:sp>
      <p:cxnSp>
        <p:nvCxnSpPr>
          <p:cNvPr id="82" name="Straight Connector 81">
            <a:extLst>
              <a:ext uri="{FF2B5EF4-FFF2-40B4-BE49-F238E27FC236}">
                <a16:creationId xmlns:a16="http://schemas.microsoft.com/office/drawing/2014/main" id="{7B81999E-BC55-AD49-8E15-FCAA5101314F}"/>
              </a:ext>
            </a:extLst>
          </p:cNvPr>
          <p:cNvCxnSpPr>
            <a:cxnSpLocks/>
          </p:cNvCxnSpPr>
          <p:nvPr/>
        </p:nvCxnSpPr>
        <p:spPr>
          <a:xfrm>
            <a:off x="9019593" y="2511510"/>
            <a:ext cx="0" cy="1897228"/>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2E26495-C25D-CD4C-B23B-777091520382}"/>
              </a:ext>
            </a:extLst>
          </p:cNvPr>
          <p:cNvSpPr txBox="1"/>
          <p:nvPr/>
        </p:nvSpPr>
        <p:spPr>
          <a:xfrm>
            <a:off x="8089653" y="2784497"/>
            <a:ext cx="1859881"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400">
                <a:solidFill>
                  <a:schemeClr val="tx1">
                    <a:lumMod val="95000"/>
                    <a:lumOff val="5000"/>
                  </a:schemeClr>
                </a:solidFill>
              </a:defRPr>
            </a:lvl1pPr>
          </a:lstStyle>
          <a:p>
            <a:r>
              <a:rPr lang="en-US" sz="1200" b="1" dirty="0"/>
              <a:t>Web Site Programmatic Content and Function</a:t>
            </a:r>
          </a:p>
        </p:txBody>
      </p:sp>
      <p:cxnSp>
        <p:nvCxnSpPr>
          <p:cNvPr id="89" name="Straight Connector 88">
            <a:extLst>
              <a:ext uri="{FF2B5EF4-FFF2-40B4-BE49-F238E27FC236}">
                <a16:creationId xmlns:a16="http://schemas.microsoft.com/office/drawing/2014/main" id="{013E08A6-649A-7340-9FFB-3F793C0D9034}"/>
              </a:ext>
            </a:extLst>
          </p:cNvPr>
          <p:cNvCxnSpPr>
            <a:cxnSpLocks/>
          </p:cNvCxnSpPr>
          <p:nvPr/>
        </p:nvCxnSpPr>
        <p:spPr>
          <a:xfrm>
            <a:off x="7330874" y="1187560"/>
            <a:ext cx="190111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412218B-6F25-1A4C-9B69-E7C1A3A42214}"/>
              </a:ext>
            </a:extLst>
          </p:cNvPr>
          <p:cNvGrpSpPr/>
          <p:nvPr/>
        </p:nvGrpSpPr>
        <p:grpSpPr>
          <a:xfrm>
            <a:off x="4428927" y="852486"/>
            <a:ext cx="2955779" cy="646329"/>
            <a:chOff x="4353771" y="664096"/>
            <a:chExt cx="2955779" cy="646329"/>
          </a:xfrm>
        </p:grpSpPr>
        <p:sp>
          <p:nvSpPr>
            <p:cNvPr id="56" name="TextBox 55">
              <a:extLst>
                <a:ext uri="{FF2B5EF4-FFF2-40B4-BE49-F238E27FC236}">
                  <a16:creationId xmlns:a16="http://schemas.microsoft.com/office/drawing/2014/main" id="{CE6FD0BC-25C7-F643-8F78-38D03E1401D6}"/>
                </a:ext>
              </a:extLst>
            </p:cNvPr>
            <p:cNvSpPr txBox="1"/>
            <p:nvPr/>
          </p:nvSpPr>
          <p:spPr>
            <a:xfrm>
              <a:off x="4353771" y="664096"/>
              <a:ext cx="2955779" cy="646329"/>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p>
              <a:r>
                <a:rPr lang="en-US" sz="1200" b="1" dirty="0">
                  <a:solidFill>
                    <a:schemeClr val="tx1">
                      <a:lumMod val="95000"/>
                      <a:lumOff val="5000"/>
                    </a:schemeClr>
                  </a:solidFill>
                </a:rPr>
                <a:t>                             Saddleback College</a:t>
              </a:r>
            </a:p>
            <a:p>
              <a:r>
                <a:rPr lang="en-US" sz="1200" dirty="0">
                  <a:solidFill>
                    <a:schemeClr val="tx1">
                      <a:lumMod val="95000"/>
                      <a:lumOff val="5000"/>
                    </a:schemeClr>
                  </a:solidFill>
                </a:rPr>
                <a:t>                      Jim Zoval, PI/Alliance Director</a:t>
              </a:r>
            </a:p>
            <a:p>
              <a:r>
                <a:rPr lang="en-US" sz="1200" dirty="0">
                  <a:solidFill>
                    <a:schemeClr val="tx1">
                      <a:lumMod val="95000"/>
                      <a:lumOff val="5000"/>
                    </a:schemeClr>
                  </a:solidFill>
                </a:rPr>
                <a:t>                                  Art Nitta, Co PI</a:t>
              </a:r>
            </a:p>
          </p:txBody>
        </p:sp>
        <p:pic>
          <p:nvPicPr>
            <p:cNvPr id="58" name="Picture 57">
              <a:extLst>
                <a:ext uri="{FF2B5EF4-FFF2-40B4-BE49-F238E27FC236}">
                  <a16:creationId xmlns:a16="http://schemas.microsoft.com/office/drawing/2014/main" id="{931F10A9-2A51-F142-B28E-6716810C1EC0}"/>
                </a:ext>
              </a:extLst>
            </p:cNvPr>
            <p:cNvPicPr/>
            <p:nvPr/>
          </p:nvPicPr>
          <p:blipFill>
            <a:blip r:embed="rId5">
              <a:extLst>
                <a:ext uri="{28A0092B-C50C-407E-A947-70E740481C1C}">
                  <a14:useLocalDpi xmlns:a14="http://schemas.microsoft.com/office/drawing/2010/main"/>
                </a:ext>
              </a:extLst>
            </a:blip>
            <a:stretch>
              <a:fillRect/>
            </a:stretch>
          </p:blipFill>
          <p:spPr>
            <a:xfrm>
              <a:off x="4360729" y="671054"/>
              <a:ext cx="540468" cy="625400"/>
            </a:xfrm>
            <a:prstGeom prst="rect">
              <a:avLst/>
            </a:prstGeom>
          </p:spPr>
        </p:pic>
      </p:grpSp>
      <p:cxnSp>
        <p:nvCxnSpPr>
          <p:cNvPr id="100" name="Straight Connector 99">
            <a:extLst>
              <a:ext uri="{FF2B5EF4-FFF2-40B4-BE49-F238E27FC236}">
                <a16:creationId xmlns:a16="http://schemas.microsoft.com/office/drawing/2014/main" id="{2C904555-7AA5-5D47-8A7C-F6256EA8FEE9}"/>
              </a:ext>
            </a:extLst>
          </p:cNvPr>
          <p:cNvCxnSpPr>
            <a:cxnSpLocks/>
          </p:cNvCxnSpPr>
          <p:nvPr/>
        </p:nvCxnSpPr>
        <p:spPr>
          <a:xfrm>
            <a:off x="5594842" y="2530895"/>
            <a:ext cx="0" cy="1882278"/>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DB04D138-2168-5F4E-AFB7-B63A018177BD}"/>
              </a:ext>
            </a:extLst>
          </p:cNvPr>
          <p:cNvSpPr txBox="1"/>
          <p:nvPr/>
        </p:nvSpPr>
        <p:spPr>
          <a:xfrm>
            <a:off x="5001007" y="2814658"/>
            <a:ext cx="1160966" cy="461665"/>
          </a:xfrm>
          <a:prstGeom prst="rect">
            <a:avLst/>
          </a:prstGeom>
          <a:solidFill>
            <a:srgbClr val="FF7E79"/>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defRPr sz="1200" b="1">
                <a:solidFill>
                  <a:schemeClr val="tx1">
                    <a:lumMod val="95000"/>
                    <a:lumOff val="5000"/>
                  </a:schemeClr>
                </a:solidFill>
              </a:defRPr>
            </a:lvl1pPr>
          </a:lstStyle>
          <a:p>
            <a:r>
              <a:rPr lang="en-US" dirty="0"/>
              <a:t>Professional Development</a:t>
            </a:r>
          </a:p>
        </p:txBody>
      </p:sp>
      <p:grpSp>
        <p:nvGrpSpPr>
          <p:cNvPr id="44" name="Group 43">
            <a:extLst>
              <a:ext uri="{FF2B5EF4-FFF2-40B4-BE49-F238E27FC236}">
                <a16:creationId xmlns:a16="http://schemas.microsoft.com/office/drawing/2014/main" id="{FAFB326A-E4FA-DD4A-8E7B-C0B31BA11C25}"/>
              </a:ext>
            </a:extLst>
          </p:cNvPr>
          <p:cNvGrpSpPr/>
          <p:nvPr/>
        </p:nvGrpSpPr>
        <p:grpSpPr>
          <a:xfrm>
            <a:off x="2807206" y="1677133"/>
            <a:ext cx="2857338" cy="646329"/>
            <a:chOff x="2732050" y="1335951"/>
            <a:chExt cx="2857338" cy="646329"/>
          </a:xfrm>
        </p:grpSpPr>
        <p:sp>
          <p:nvSpPr>
            <p:cNvPr id="45" name="TextBox 44">
              <a:extLst>
                <a:ext uri="{FF2B5EF4-FFF2-40B4-BE49-F238E27FC236}">
                  <a16:creationId xmlns:a16="http://schemas.microsoft.com/office/drawing/2014/main" id="{A008155D-D518-D64D-9BAB-D65B22F55844}"/>
                </a:ext>
              </a:extLst>
            </p:cNvPr>
            <p:cNvSpPr txBox="1"/>
            <p:nvPr/>
          </p:nvSpPr>
          <p:spPr>
            <a:xfrm>
              <a:off x="2732050" y="1335951"/>
              <a:ext cx="2857338" cy="646329"/>
            </a:xfrm>
            <a:prstGeom prst="rect">
              <a:avLst/>
            </a:prstGeom>
            <a:solidFill>
              <a:srgbClr val="FFFFFF"/>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400">
                  <a:solidFill>
                    <a:schemeClr val="tx1">
                      <a:lumMod val="95000"/>
                      <a:lumOff val="5000"/>
                    </a:schemeClr>
                  </a:solidFill>
                </a:defRPr>
              </a:lvl1pPr>
            </a:lstStyle>
            <a:p>
              <a:pPr algn="l"/>
              <a:r>
                <a:rPr lang="en-US" sz="1200" b="1" dirty="0"/>
                <a:t>                   Professional Development for </a:t>
              </a:r>
            </a:p>
            <a:p>
              <a:pPr algn="l"/>
              <a:r>
                <a:rPr lang="en-US" sz="1200" b="1" dirty="0"/>
                <a:t>                          Faculty and Counselors</a:t>
              </a:r>
            </a:p>
            <a:p>
              <a:pPr algn="l"/>
              <a:r>
                <a:rPr lang="en-US" sz="1200" dirty="0"/>
                <a:t>                                   (Stanford) </a:t>
              </a:r>
            </a:p>
          </p:txBody>
        </p:sp>
        <p:pic>
          <p:nvPicPr>
            <p:cNvPr id="46" name="Picture 45" descr="Screen Shot 2018-09-28 at 11.21.02 AM.png">
              <a:extLst>
                <a:ext uri="{FF2B5EF4-FFF2-40B4-BE49-F238E27FC236}">
                  <a16:creationId xmlns:a16="http://schemas.microsoft.com/office/drawing/2014/main" id="{A3EE52B9-B713-F747-BB54-C83A73A4A97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46530" y="1363513"/>
              <a:ext cx="450494" cy="617688"/>
            </a:xfrm>
            <a:prstGeom prst="rect">
              <a:avLst/>
            </a:prstGeom>
            <a:solidFill>
              <a:srgbClr val="FFFFFF"/>
            </a:solidFill>
            <a:ln>
              <a:solidFill>
                <a:schemeClr val="tx1"/>
              </a:solidFill>
            </a:ln>
          </p:spPr>
        </p:pic>
      </p:grpSp>
      <p:grpSp>
        <p:nvGrpSpPr>
          <p:cNvPr id="57" name="Group 56">
            <a:extLst>
              <a:ext uri="{FF2B5EF4-FFF2-40B4-BE49-F238E27FC236}">
                <a16:creationId xmlns:a16="http://schemas.microsoft.com/office/drawing/2014/main" id="{B8F9C8ED-A0AA-CD41-BB6F-0D9A02E061AE}"/>
              </a:ext>
            </a:extLst>
          </p:cNvPr>
          <p:cNvGrpSpPr/>
          <p:nvPr/>
        </p:nvGrpSpPr>
        <p:grpSpPr>
          <a:xfrm>
            <a:off x="279793" y="1423229"/>
            <a:ext cx="1704203" cy="3416318"/>
            <a:chOff x="-182312" y="284854"/>
            <a:chExt cx="1704203" cy="3416318"/>
          </a:xfrm>
        </p:grpSpPr>
        <p:sp>
          <p:nvSpPr>
            <p:cNvPr id="60" name="TextBox 59">
              <a:extLst>
                <a:ext uri="{FF2B5EF4-FFF2-40B4-BE49-F238E27FC236}">
                  <a16:creationId xmlns:a16="http://schemas.microsoft.com/office/drawing/2014/main" id="{CC8E2936-0599-BB40-A252-9C68BD3CBFB7}"/>
                </a:ext>
              </a:extLst>
            </p:cNvPr>
            <p:cNvSpPr txBox="1"/>
            <p:nvPr/>
          </p:nvSpPr>
          <p:spPr>
            <a:xfrm>
              <a:off x="-182312" y="284854"/>
              <a:ext cx="1704203" cy="3416318"/>
            </a:xfrm>
            <a:prstGeom prst="rect">
              <a:avLst/>
            </a:prstGeom>
            <a:solidFill>
              <a:schemeClr val="accent6">
                <a:lumMod val="60000"/>
                <a:lumOff val="4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lIns="91438" tIns="45719" rIns="91438" bIns="45719" rtlCol="0">
              <a:spAutoFit/>
            </a:bodyPr>
            <a:lstStyle>
              <a:defPPr>
                <a:defRPr lang="en-US"/>
              </a:defPPr>
              <a:lvl1pPr algn="ctr">
                <a:defRPr sz="1400">
                  <a:solidFill>
                    <a:schemeClr val="tx1">
                      <a:lumMod val="95000"/>
                      <a:lumOff val="5000"/>
                    </a:schemeClr>
                  </a:solidFill>
                </a:defRPr>
              </a:lvl1pPr>
            </a:lstStyle>
            <a:p>
              <a:endParaRPr lang="en-US" sz="1200" b="1" dirty="0"/>
            </a:p>
            <a:p>
              <a:r>
                <a:rPr lang="en-US" sz="1200" b="1" dirty="0"/>
                <a:t>Backbone Organization</a:t>
              </a:r>
            </a:p>
            <a:p>
              <a:endParaRPr lang="en-US" sz="1200" b="1" dirty="0"/>
            </a:p>
            <a:p>
              <a:endParaRPr lang="en-US" sz="1200" b="1" dirty="0"/>
            </a:p>
            <a:p>
              <a:endParaRPr lang="en-US" sz="1200" b="1" dirty="0"/>
            </a:p>
            <a:p>
              <a:endParaRPr lang="en-US" sz="1200" b="1" dirty="0"/>
            </a:p>
            <a:p>
              <a:r>
                <a:rPr lang="en-US" sz="1200" dirty="0"/>
                <a:t>Dave Gruber and </a:t>
              </a:r>
            </a:p>
            <a:p>
              <a:r>
                <a:rPr lang="en-US" sz="1200" dirty="0" err="1"/>
                <a:t>Caz</a:t>
              </a:r>
              <a:r>
                <a:rPr lang="en-US" sz="1200" dirty="0"/>
                <a:t> Pereira, Directors</a:t>
              </a:r>
            </a:p>
            <a:p>
              <a:endParaRPr lang="en-US" sz="1200" dirty="0"/>
            </a:p>
            <a:p>
              <a:pPr marL="171450" indent="-171450" algn="l">
                <a:buFont typeface="Arial"/>
                <a:buChar char="•"/>
              </a:pPr>
              <a:r>
                <a:rPr lang="en-US" sz="1200" dirty="0"/>
                <a:t>SSS training, securing internships, adding college partners, high school dual credit, and program institutionalization</a:t>
              </a:r>
            </a:p>
            <a:p>
              <a:pPr marL="171450" indent="-171450" algn="l">
                <a:buFont typeface="Arial"/>
                <a:buChar char="•"/>
              </a:pPr>
              <a:endParaRPr lang="en-US" sz="1200" dirty="0"/>
            </a:p>
            <a:p>
              <a:pPr marL="171450" indent="-171450" algn="l">
                <a:buFont typeface="Arial"/>
                <a:buChar char="•"/>
              </a:pPr>
              <a:endParaRPr lang="en-US" sz="1200" dirty="0"/>
            </a:p>
            <a:p>
              <a:endParaRPr lang="en-US" sz="1200" dirty="0"/>
            </a:p>
          </p:txBody>
        </p:sp>
        <p:pic>
          <p:nvPicPr>
            <p:cNvPr id="64" name="Picture 63" descr="Screen Shot 2017-03-03 at 6.21.10 PM.png">
              <a:extLst>
                <a:ext uri="{FF2B5EF4-FFF2-40B4-BE49-F238E27FC236}">
                  <a16:creationId xmlns:a16="http://schemas.microsoft.com/office/drawing/2014/main" id="{C9AE6D7D-FF32-304E-8C23-5CACE53E07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70" y="839586"/>
              <a:ext cx="1366631" cy="481292"/>
            </a:xfrm>
            <a:prstGeom prst="rect">
              <a:avLst/>
            </a:prstGeom>
            <a:ln>
              <a:solidFill>
                <a:srgbClr val="00006D"/>
              </a:solidFill>
            </a:ln>
          </p:spPr>
        </p:pic>
      </p:grpSp>
    </p:spTree>
    <p:extLst>
      <p:ext uri="{BB962C8B-B14F-4D97-AF65-F5344CB8AC3E}">
        <p14:creationId xmlns:p14="http://schemas.microsoft.com/office/powerpoint/2010/main" val="656830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1B4CB7D-F166-6A44-8DBF-EC31166290D7}"/>
              </a:ext>
            </a:extLst>
          </p:cNvPr>
          <p:cNvSpPr/>
          <p:nvPr/>
        </p:nvSpPr>
        <p:spPr>
          <a:xfrm>
            <a:off x="2274" y="494405"/>
            <a:ext cx="12192000" cy="615547"/>
          </a:xfrm>
          <a:prstGeom prst="rect">
            <a:avLst/>
          </a:prstGeom>
        </p:spPr>
        <p:txBody>
          <a:bodyPr wrap="square" lIns="121914" tIns="60957" rIns="121914" bIns="60957">
            <a:spAutoFit/>
          </a:bodyPr>
          <a:lstStyle/>
          <a:p>
            <a:pPr algn="ctr" defTabSz="609555">
              <a:defRPr/>
            </a:pPr>
            <a:r>
              <a:rPr lang="en-US" sz="3200" b="1" dirty="0">
                <a:solidFill>
                  <a:srgbClr val="B30838"/>
                </a:solidFill>
                <a:effectLst>
                  <a:outerShdw blurRad="50800" dist="38100" dir="5400000" algn="t" rotWithShape="0">
                    <a:prstClr val="black">
                      <a:alpha val="40000"/>
                    </a:prstClr>
                  </a:outerShdw>
                </a:effectLst>
                <a:latin typeface="Arial"/>
                <a:cs typeface="Arial"/>
              </a:rPr>
              <a:t>Conclusion of Session 3</a:t>
            </a:r>
          </a:p>
        </p:txBody>
      </p:sp>
      <p:sp>
        <p:nvSpPr>
          <p:cNvPr id="5" name="Rectangle 4">
            <a:extLst>
              <a:ext uri="{FF2B5EF4-FFF2-40B4-BE49-F238E27FC236}">
                <a16:creationId xmlns:a16="http://schemas.microsoft.com/office/drawing/2014/main" id="{A827D420-E704-DA40-8FB6-871F3FA8120C}"/>
              </a:ext>
            </a:extLst>
          </p:cNvPr>
          <p:cNvSpPr/>
          <p:nvPr/>
        </p:nvSpPr>
        <p:spPr>
          <a:xfrm>
            <a:off x="721669" y="1346085"/>
            <a:ext cx="8071601" cy="523220"/>
          </a:xfrm>
          <a:prstGeom prst="rect">
            <a:avLst/>
          </a:prstGeom>
        </p:spPr>
        <p:txBody>
          <a:bodyPr wrap="square">
            <a:spAutoFit/>
          </a:bodyPr>
          <a:lstStyle/>
          <a:p>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If Panel wishes, and time allows:</a:t>
            </a:r>
            <a:endParaRPr lang="en-US" sz="28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EDD9F60-D8C9-9A46-A843-5398C1A91B41}"/>
              </a:ext>
            </a:extLst>
          </p:cNvPr>
          <p:cNvGrpSpPr/>
          <p:nvPr/>
        </p:nvGrpSpPr>
        <p:grpSpPr>
          <a:xfrm>
            <a:off x="1155842" y="2008265"/>
            <a:ext cx="9667966" cy="939180"/>
            <a:chOff x="1155842" y="1804411"/>
            <a:chExt cx="9667966" cy="939180"/>
          </a:xfrm>
        </p:grpSpPr>
        <p:sp>
          <p:nvSpPr>
            <p:cNvPr id="3" name="Rectangle 2">
              <a:extLst>
                <a:ext uri="{FF2B5EF4-FFF2-40B4-BE49-F238E27FC236}">
                  <a16:creationId xmlns:a16="http://schemas.microsoft.com/office/drawing/2014/main" id="{7555CE8C-1100-D343-B50E-128C48B98071}"/>
                </a:ext>
              </a:extLst>
            </p:cNvPr>
            <p:cNvSpPr/>
            <p:nvPr/>
          </p:nvSpPr>
          <p:spPr>
            <a:xfrm>
              <a:off x="5174569" y="1804411"/>
              <a:ext cx="5649239" cy="384721"/>
            </a:xfrm>
            <a:prstGeom prst="rect">
              <a:avLst/>
            </a:prstGeom>
          </p:spPr>
          <p:txBody>
            <a:bodyPr wrap="none">
              <a:spAutoFit/>
            </a:bodyPr>
            <a:lstStyle/>
            <a:p>
              <a:r>
                <a:rPr lang="en-US" dirty="0">
                  <a:latin typeface="Arial" panose="020B0604020202020204" pitchFamily="34" charset="0"/>
                  <a:cs typeface="Arial" panose="020B0604020202020204" pitchFamily="34" charset="0"/>
                  <a:hlinkClick r:id="rId3"/>
                </a:rPr>
                <a:t>https://www.youtube.com/</a:t>
              </a:r>
              <a:r>
                <a:rPr lang="en-US" dirty="0" err="1">
                  <a:latin typeface="Arial" panose="020B0604020202020204" pitchFamily="34" charset="0"/>
                  <a:cs typeface="Arial" panose="020B0604020202020204" pitchFamily="34" charset="0"/>
                  <a:hlinkClick r:id="rId3"/>
                </a:rPr>
                <a:t>watch?v</a:t>
              </a:r>
              <a:r>
                <a:rPr lang="en-US" dirty="0">
                  <a:latin typeface="Arial" panose="020B0604020202020204" pitchFamily="34" charset="0"/>
                  <a:cs typeface="Arial" panose="020B0604020202020204" pitchFamily="34" charset="0"/>
                  <a:hlinkClick r:id="rId3"/>
                </a:rPr>
                <a:t>=</a:t>
              </a:r>
              <a:r>
                <a:rPr lang="en-US" dirty="0" err="1">
                  <a:latin typeface="Arial" panose="020B0604020202020204" pitchFamily="34" charset="0"/>
                  <a:cs typeface="Arial" panose="020B0604020202020204" pitchFamily="34" charset="0"/>
                  <a:hlinkClick r:id="rId3"/>
                </a:rPr>
                <a:t>KUWn_TJTrnU</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DCF315F-4122-EC4B-A4F6-43AB04A2E7AD}"/>
                </a:ext>
              </a:extLst>
            </p:cNvPr>
            <p:cNvSpPr/>
            <p:nvPr/>
          </p:nvSpPr>
          <p:spPr>
            <a:xfrm>
              <a:off x="1155842" y="1804411"/>
              <a:ext cx="4043094" cy="400110"/>
            </a:xfrm>
            <a:prstGeom prst="rect">
              <a:avLst/>
            </a:prstGeom>
          </p:spPr>
          <p:txBody>
            <a:bodyPr wrap="none">
              <a:spAutoFit/>
            </a:bodyPr>
            <a:lstStyle/>
            <a:p>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Growth Mindset vs. Fixed Mindset</a:t>
              </a:r>
              <a:endParaRPr lang="en-US"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9E534378-A578-4944-A657-E77AA935DCBD}"/>
                </a:ext>
              </a:extLst>
            </p:cNvPr>
            <p:cNvSpPr/>
            <p:nvPr/>
          </p:nvSpPr>
          <p:spPr>
            <a:xfrm>
              <a:off x="1209665" y="2343481"/>
              <a:ext cx="2057551" cy="400110"/>
            </a:xfrm>
            <a:prstGeom prst="rect">
              <a:avLst/>
            </a:prstGeom>
          </p:spPr>
          <p:txBody>
            <a:bodyPr wrap="none">
              <a:spAutoFit/>
            </a:bodyPr>
            <a:lstStyle/>
            <a:p>
              <a:r>
                <a:rPr lang="en-US" sz="2000" dirty="0">
                  <a:solidFill>
                    <a:prstClr val="black"/>
                  </a:solidFill>
                  <a:ea typeface="Calibri" panose="020F0502020204030204" pitchFamily="34" charset="0"/>
                  <a:cs typeface="Times New Roman" panose="02020603050405020304" pitchFamily="18" charset="0"/>
                </a:rPr>
                <a:t>A </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Student’s</a:t>
              </a:r>
              <a:r>
                <a:rPr lang="en-US" sz="2000" dirty="0">
                  <a:solidFill>
                    <a:prstClr val="black"/>
                  </a:solidFill>
                  <a:ea typeface="Calibri" panose="020F0502020204030204" pitchFamily="34" charset="0"/>
                  <a:cs typeface="Times New Roman" panose="02020603050405020304" pitchFamily="18" charset="0"/>
                </a:rPr>
                <a:t> Story</a:t>
              </a:r>
              <a:endParaRPr lang="en-US" dirty="0"/>
            </a:p>
          </p:txBody>
        </p:sp>
        <p:sp>
          <p:nvSpPr>
            <p:cNvPr id="7" name="Rectangle 6">
              <a:extLst>
                <a:ext uri="{FF2B5EF4-FFF2-40B4-BE49-F238E27FC236}">
                  <a16:creationId xmlns:a16="http://schemas.microsoft.com/office/drawing/2014/main" id="{C166E9C8-8999-9042-BA8C-8715E27E17BA}"/>
                </a:ext>
              </a:extLst>
            </p:cNvPr>
            <p:cNvSpPr/>
            <p:nvPr/>
          </p:nvSpPr>
          <p:spPr>
            <a:xfrm>
              <a:off x="3267216" y="2358870"/>
              <a:ext cx="5116144" cy="384721"/>
            </a:xfrm>
            <a:prstGeom prst="rect">
              <a:avLst/>
            </a:prstGeom>
          </p:spPr>
          <p:txBody>
            <a:bodyPr wrap="none">
              <a:spAutoFit/>
            </a:bodyPr>
            <a:lstStyle/>
            <a:p>
              <a:r>
                <a:rPr lang="en-US" dirty="0">
                  <a:latin typeface="Arial" panose="020B0604020202020204" pitchFamily="34" charset="0"/>
                  <a:cs typeface="Arial" panose="020B0604020202020204" pitchFamily="34" charset="0"/>
                  <a:hlinkClick r:id="rId4"/>
                </a:rPr>
                <a:t>https</a:t>
              </a:r>
              <a:r>
                <a:rPr lang="en-US" dirty="0">
                  <a:hlinkClick r:id="rId4"/>
                </a:rPr>
                <a:t>://</a:t>
              </a:r>
              <a:r>
                <a:rPr lang="en-US" dirty="0" err="1">
                  <a:hlinkClick r:id="rId4"/>
                </a:rPr>
                <a:t>www.youtube.com</a:t>
              </a:r>
              <a:r>
                <a:rPr lang="en-US" dirty="0">
                  <a:hlinkClick r:id="rId4"/>
                </a:rPr>
                <a:t>/</a:t>
              </a:r>
              <a:r>
                <a:rPr lang="en-US" dirty="0" err="1">
                  <a:hlinkClick r:id="rId4"/>
                </a:rPr>
                <a:t>watch?v</a:t>
              </a:r>
              <a:r>
                <a:rPr lang="en-US" dirty="0">
                  <a:hlinkClick r:id="rId4"/>
                </a:rPr>
                <a:t>=B0Iv7uZsb48</a:t>
              </a:r>
              <a:endParaRPr lang="en-US" dirty="0"/>
            </a:p>
          </p:txBody>
        </p:sp>
      </p:grpSp>
      <p:sp>
        <p:nvSpPr>
          <p:cNvPr id="8" name="Rectangle 7">
            <a:extLst>
              <a:ext uri="{FF2B5EF4-FFF2-40B4-BE49-F238E27FC236}">
                <a16:creationId xmlns:a16="http://schemas.microsoft.com/office/drawing/2014/main" id="{DB152182-0F2A-E340-8FEC-BE459D3E236A}"/>
              </a:ext>
            </a:extLst>
          </p:cNvPr>
          <p:cNvSpPr/>
          <p:nvPr/>
        </p:nvSpPr>
        <p:spPr>
          <a:xfrm>
            <a:off x="11828468" y="6513194"/>
            <a:ext cx="365806" cy="369332"/>
          </a:xfrm>
          <a:prstGeom prst="rect">
            <a:avLst/>
          </a:prstGeom>
        </p:spPr>
        <p:txBody>
          <a:bodyPr wrap="none">
            <a:spAutoFit/>
          </a:bodyPr>
          <a:lstStyle/>
          <a:p>
            <a:pPr algn="just"/>
            <a:r>
              <a:rPr lang="en-US" sz="1800" dirty="0" err="1">
                <a:solidFill>
                  <a:srgbClr val="FF0000"/>
                </a:solidFill>
                <a:latin typeface="Calibri" panose="020F0502020204030204" pitchFamily="34" charset="0"/>
                <a:cs typeface="Calibri" panose="020F0502020204030204" pitchFamily="34" charset="0"/>
              </a:rPr>
              <a:t>JZ</a:t>
            </a:r>
            <a:endParaRPr lang="en-US" sz="1800" dirty="0"/>
          </a:p>
        </p:txBody>
      </p:sp>
      <p:pic>
        <p:nvPicPr>
          <p:cNvPr id="9" name="Picture 8" descr="A close up of a logo&#10;&#10;Description automatically generated">
            <a:extLst>
              <a:ext uri="{FF2B5EF4-FFF2-40B4-BE49-F238E27FC236}">
                <a16:creationId xmlns:a16="http://schemas.microsoft.com/office/drawing/2014/main" id="{F57AE20D-4FE9-494F-B7D5-638467483253}"/>
              </a:ext>
            </a:extLst>
          </p:cNvPr>
          <p:cNvPicPr>
            <a:picLocks noChangeAspect="1"/>
          </p:cNvPicPr>
          <p:nvPr/>
        </p:nvPicPr>
        <p:blipFill>
          <a:blip r:embed="rId5"/>
          <a:stretch>
            <a:fillRect/>
          </a:stretch>
        </p:blipFill>
        <p:spPr>
          <a:xfrm>
            <a:off x="9908087" y="5724119"/>
            <a:ext cx="2176015" cy="1021147"/>
          </a:xfrm>
          <a:prstGeom prst="rect">
            <a:avLst/>
          </a:prstGeom>
        </p:spPr>
      </p:pic>
    </p:spTree>
    <p:extLst>
      <p:ext uri="{BB962C8B-B14F-4D97-AF65-F5344CB8AC3E}">
        <p14:creationId xmlns:p14="http://schemas.microsoft.com/office/powerpoint/2010/main" val="854361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027229" y="1837395"/>
            <a:ext cx="1084393" cy="2874215"/>
          </a:xfrm>
          <a:prstGeom prst="rect">
            <a:avLst/>
          </a:prstGeom>
        </p:spPr>
      </p:pic>
      <p:pic>
        <p:nvPicPr>
          <p:cNvPr id="18" name="Picture 17">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7952" y="1837395"/>
            <a:ext cx="1084393" cy="2874215"/>
          </a:xfrm>
          <a:prstGeom prst="rect">
            <a:avLst/>
          </a:prstGeom>
        </p:spPr>
      </p:pic>
      <p:pic>
        <p:nvPicPr>
          <p:cNvPr id="15" name="Picture 14">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33589" y="1837395"/>
            <a:ext cx="1084393" cy="2874215"/>
          </a:xfrm>
          <a:prstGeom prst="rect">
            <a:avLst/>
          </a:prstGeom>
        </p:spPr>
      </p:pic>
      <p:sp>
        <p:nvSpPr>
          <p:cNvPr id="16" name="Rectangle 15"/>
          <p:cNvSpPr/>
          <p:nvPr/>
        </p:nvSpPr>
        <p:spPr>
          <a:xfrm>
            <a:off x="5132725"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rgbClr val="00006D"/>
                </a:solidFill>
                <a:latin typeface="Arial"/>
                <a:cs typeface="Arial"/>
              </a:rPr>
              <a:t>Opportunity for paid internships for STEM Core completers</a:t>
            </a:r>
          </a:p>
        </p:txBody>
      </p:sp>
      <p:pic>
        <p:nvPicPr>
          <p:cNvPr id="13" name="Picture 12">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98860" y="1837395"/>
            <a:ext cx="1084393" cy="2874215"/>
          </a:xfrm>
          <a:prstGeom prst="rect">
            <a:avLst/>
          </a:prstGeom>
        </p:spPr>
      </p:pic>
      <p:pic>
        <p:nvPicPr>
          <p:cNvPr id="4" name="Picture 3">
            <a:extLst>
              <a:ext uri="{FF2B5EF4-FFF2-40B4-BE49-F238E27FC236}">
                <a16:creationId xmlns:a16="http://schemas.microsoft.com/office/drawing/2014/main" id="{FA32598D-0B5F-0242-B27B-75A70382AF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828" y="1837395"/>
            <a:ext cx="1084393" cy="2874215"/>
          </a:xfrm>
          <a:prstGeom prst="rect">
            <a:avLst/>
          </a:prstGeom>
        </p:spPr>
      </p:pic>
      <p:sp>
        <p:nvSpPr>
          <p:cNvPr id="12" name="Rectangle 11"/>
          <p:cNvSpPr/>
          <p:nvPr/>
        </p:nvSpPr>
        <p:spPr>
          <a:xfrm>
            <a:off x="172949" y="4711610"/>
            <a:ext cx="2590167" cy="1846651"/>
          </a:xfrm>
          <a:prstGeom prst="rect">
            <a:avLst/>
          </a:prstGeom>
          <a:solidFill>
            <a:schemeClr val="tx1"/>
          </a:solidFill>
          <a:ln>
            <a:noFill/>
          </a:ln>
        </p:spPr>
        <p:txBody>
          <a:bodyPr wrap="square" lIns="121912" tIns="60956" rIns="121912" bIns="60956">
            <a:spAutoFit/>
          </a:bodyPr>
          <a:lstStyle/>
          <a:p>
            <a:pPr algn="ctr" defTabSz="609555"/>
            <a:r>
              <a:rPr lang="en-US" sz="1600" dirty="0">
                <a:solidFill>
                  <a:srgbClr val="00006D"/>
                </a:solidFill>
                <a:latin typeface="Arial"/>
                <a:cs typeface="Arial"/>
              </a:rPr>
              <a:t>Culturally diverse cohort-based learning communities with intensive student support including a dedicated </a:t>
            </a:r>
            <a:r>
              <a:rPr lang="en-US" sz="1600" i="1" dirty="0">
                <a:solidFill>
                  <a:srgbClr val="00006D"/>
                </a:solidFill>
                <a:latin typeface="Arial"/>
                <a:cs typeface="Arial"/>
              </a:rPr>
              <a:t>Student Support Specialist (SSS)</a:t>
            </a:r>
          </a:p>
        </p:txBody>
      </p:sp>
      <p:sp>
        <p:nvSpPr>
          <p:cNvPr id="14" name="Rectangle 13"/>
          <p:cNvSpPr/>
          <p:nvPr/>
        </p:nvSpPr>
        <p:spPr>
          <a:xfrm>
            <a:off x="2915037"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rgbClr val="00006D"/>
                </a:solidFill>
                <a:latin typeface="Arial"/>
                <a:cs typeface="Arial"/>
              </a:rPr>
              <a:t>Accelerated and contextualized cohort math courses</a:t>
            </a:r>
          </a:p>
        </p:txBody>
      </p:sp>
      <p:sp>
        <p:nvSpPr>
          <p:cNvPr id="19" name="Rectangle 18"/>
          <p:cNvSpPr/>
          <p:nvPr/>
        </p:nvSpPr>
        <p:spPr>
          <a:xfrm>
            <a:off x="7377361" y="4714998"/>
            <a:ext cx="1960385" cy="1107996"/>
          </a:xfrm>
          <a:prstGeom prst="rect">
            <a:avLst/>
          </a:prstGeom>
          <a:solidFill>
            <a:schemeClr val="tx1"/>
          </a:solidFill>
          <a:ln>
            <a:noFill/>
          </a:ln>
        </p:spPr>
        <p:txBody>
          <a:bodyPr wrap="square" lIns="121912" tIns="60956" rIns="121912" bIns="60956">
            <a:spAutoFit/>
          </a:bodyPr>
          <a:lstStyle/>
          <a:p>
            <a:pPr algn="ctr" defTabSz="609555"/>
            <a:r>
              <a:rPr lang="en-US" sz="1600" dirty="0">
                <a:solidFill>
                  <a:srgbClr val="00006D"/>
                </a:solidFill>
                <a:latin typeface="Arial"/>
                <a:cs typeface="Arial"/>
              </a:rPr>
              <a:t>Professional development for faculty and counselors</a:t>
            </a:r>
          </a:p>
        </p:txBody>
      </p:sp>
      <p:sp>
        <p:nvSpPr>
          <p:cNvPr id="21" name="Rectangle 20"/>
          <p:cNvSpPr/>
          <p:nvPr/>
        </p:nvSpPr>
        <p:spPr>
          <a:xfrm>
            <a:off x="9626365" y="4715001"/>
            <a:ext cx="1960385" cy="861775"/>
          </a:xfrm>
          <a:prstGeom prst="rect">
            <a:avLst/>
          </a:prstGeom>
          <a:solidFill>
            <a:schemeClr val="tx1"/>
          </a:solidFill>
          <a:ln>
            <a:noFill/>
          </a:ln>
        </p:spPr>
        <p:txBody>
          <a:bodyPr wrap="square" lIns="121912" tIns="60956" rIns="121912" bIns="60956">
            <a:spAutoFit/>
          </a:bodyPr>
          <a:lstStyle/>
          <a:p>
            <a:pPr algn="ctr" defTabSz="609555"/>
            <a:r>
              <a:rPr lang="en-US" sz="1600" dirty="0">
                <a:solidFill>
                  <a:srgbClr val="00006D"/>
                </a:solidFill>
                <a:latin typeface="Arial"/>
                <a:cs typeface="Arial"/>
              </a:rPr>
              <a:t>Sharing best practices and solutions </a:t>
            </a:r>
          </a:p>
        </p:txBody>
      </p:sp>
      <p:sp>
        <p:nvSpPr>
          <p:cNvPr id="22" name="Rectangle 21">
            <a:extLst>
              <a:ext uri="{FF2B5EF4-FFF2-40B4-BE49-F238E27FC236}">
                <a16:creationId xmlns:a16="http://schemas.microsoft.com/office/drawing/2014/main" id="{8A6379C8-0414-8840-9F2F-A62AFE9021F3}"/>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5" name="Group 4">
            <a:extLst>
              <a:ext uri="{FF2B5EF4-FFF2-40B4-BE49-F238E27FC236}">
                <a16:creationId xmlns:a16="http://schemas.microsoft.com/office/drawing/2014/main" id="{A08F4401-8CC0-A74D-99D0-5E33284FFECD}"/>
              </a:ext>
            </a:extLst>
          </p:cNvPr>
          <p:cNvGrpSpPr/>
          <p:nvPr/>
        </p:nvGrpSpPr>
        <p:grpSpPr>
          <a:xfrm>
            <a:off x="468088" y="935105"/>
            <a:ext cx="11183978" cy="998505"/>
            <a:chOff x="402772" y="891561"/>
            <a:chExt cx="11183978" cy="998505"/>
          </a:xfrm>
        </p:grpSpPr>
        <p:sp>
          <p:nvSpPr>
            <p:cNvPr id="2" name="Rectangle 1">
              <a:extLst>
                <a:ext uri="{FF2B5EF4-FFF2-40B4-BE49-F238E27FC236}">
                  <a16:creationId xmlns:a16="http://schemas.microsoft.com/office/drawing/2014/main" id="{9540163C-4DA6-534D-BEC6-6EC2CD96991B}"/>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23" name="Rectangle 22">
              <a:extLst>
                <a:ext uri="{FF2B5EF4-FFF2-40B4-BE49-F238E27FC236}">
                  <a16:creationId xmlns:a16="http://schemas.microsoft.com/office/drawing/2014/main" id="{CB4204A9-A642-724A-9F1D-70FDEF9746AA}"/>
                </a:ext>
              </a:extLst>
            </p:cNvPr>
            <p:cNvSpPr/>
            <p:nvPr/>
          </p:nvSpPr>
          <p:spPr>
            <a:xfrm>
              <a:off x="454913" y="935967"/>
              <a:ext cx="11131837" cy="954099"/>
            </a:xfrm>
            <a:prstGeom prst="rect">
              <a:avLst/>
            </a:prstGeom>
            <a:noFill/>
            <a:ln>
              <a:noFill/>
            </a:ln>
          </p:spPr>
          <p:txBody>
            <a:bodyPr wrap="square" lIns="121912" tIns="60956" rIns="121912" bIns="60956">
              <a:spAutoFit/>
            </a:bodyPr>
            <a:lstStyle/>
            <a:p>
              <a:pPr algn="ctr" defTabSz="609555"/>
              <a:r>
                <a:rPr lang="en-US" sz="1800" dirty="0">
                  <a:solidFill>
                    <a:schemeClr val="accent4">
                      <a:lumMod val="10000"/>
                    </a:schemeClr>
                  </a:solidFill>
                  <a:latin typeface="Helvetica" pitchFamily="2" charset="0"/>
                </a:rPr>
                <a:t>The </a:t>
              </a:r>
              <a:r>
                <a:rPr lang="en-US" sz="1800" b="1" dirty="0">
                  <a:solidFill>
                    <a:schemeClr val="accent4">
                      <a:lumMod val="10000"/>
                    </a:schemeClr>
                  </a:solidFill>
                  <a:latin typeface="Helvetica" pitchFamily="2" charset="0"/>
                </a:rPr>
                <a:t>goals</a:t>
              </a:r>
              <a:r>
                <a:rPr lang="en-US" sz="1800" dirty="0">
                  <a:solidFill>
                    <a:schemeClr val="accent4">
                      <a:lumMod val="10000"/>
                    </a:schemeClr>
                  </a:solidFill>
                  <a:latin typeface="Helvetica" pitchFamily="2" charset="0"/>
                </a:rPr>
                <a:t> of this NSF INCLUDES Alliance are to</a:t>
              </a:r>
              <a:r>
                <a:rPr lang="en-US" sz="1800" dirty="0">
                  <a:solidFill>
                    <a:schemeClr val="accent6">
                      <a:lumMod val="90000"/>
                      <a:lumOff val="10000"/>
                    </a:schemeClr>
                  </a:solidFill>
                  <a:latin typeface="Helvetica" pitchFamily="2" charset="0"/>
                </a:rPr>
                <a:t> </a:t>
              </a:r>
              <a:r>
                <a:rPr lang="en-US" sz="1800" dirty="0">
                  <a:solidFill>
                    <a:schemeClr val="accent4">
                      <a:lumMod val="10000"/>
                    </a:schemeClr>
                  </a:solidFill>
                  <a:latin typeface="Helvetica" pitchFamily="2" charset="0"/>
                </a:rPr>
                <a:t>improve practice related to </a:t>
              </a:r>
              <a:r>
                <a:rPr lang="en-US" sz="1800" b="1" i="1" dirty="0">
                  <a:solidFill>
                    <a:srgbClr val="B30838"/>
                  </a:solidFill>
                  <a:latin typeface="Helvetica" pitchFamily="2" charset="0"/>
                </a:rPr>
                <a:t>providing access to STEM education </a:t>
              </a:r>
              <a:r>
                <a:rPr lang="en-US" sz="1800" dirty="0">
                  <a:solidFill>
                    <a:schemeClr val="accent4">
                      <a:lumMod val="10000"/>
                    </a:schemeClr>
                  </a:solidFill>
                  <a:latin typeface="Helvetica" pitchFamily="2" charset="0"/>
                </a:rPr>
                <a:t>and </a:t>
              </a:r>
              <a:r>
                <a:rPr lang="en-US" sz="1800" b="1" i="1" dirty="0">
                  <a:solidFill>
                    <a:srgbClr val="B30838"/>
                  </a:solidFill>
                  <a:latin typeface="Helvetica" pitchFamily="2" charset="0"/>
                </a:rPr>
                <a:t>employment for thousands of underprepared community college</a:t>
              </a:r>
              <a:r>
                <a:rPr lang="en-US" sz="1800" dirty="0">
                  <a:solidFill>
                    <a:schemeClr val="accent4">
                      <a:lumMod val="10000"/>
                    </a:schemeClr>
                  </a:solidFill>
                  <a:latin typeface="Helvetica" pitchFamily="2" charset="0"/>
                </a:rPr>
                <a:t> students through a networked improvement community approach.</a:t>
              </a:r>
              <a:endParaRPr lang="en-US" sz="1800" i="1" dirty="0">
                <a:solidFill>
                  <a:schemeClr val="accent4">
                    <a:lumMod val="10000"/>
                  </a:schemeClr>
                </a:solidFill>
                <a:latin typeface="Helvetica" pitchFamily="2" charset="0"/>
              </a:endParaRPr>
            </a:p>
          </p:txBody>
        </p:sp>
      </p:grpSp>
      <p:sp>
        <p:nvSpPr>
          <p:cNvPr id="24" name="Rectangle 23">
            <a:extLst>
              <a:ext uri="{FF2B5EF4-FFF2-40B4-BE49-F238E27FC236}">
                <a16:creationId xmlns:a16="http://schemas.microsoft.com/office/drawing/2014/main" id="{78643A07-8AFD-9340-B806-967B9628ED03}"/>
              </a:ext>
            </a:extLst>
          </p:cNvPr>
          <p:cNvSpPr/>
          <p:nvPr/>
        </p:nvSpPr>
        <p:spPr>
          <a:xfrm>
            <a:off x="-51005" y="0"/>
            <a:ext cx="12233364" cy="615545"/>
          </a:xfrm>
          <a:prstGeom prst="rect">
            <a:avLst/>
          </a:prstGeom>
        </p:spPr>
        <p:txBody>
          <a:bodyPr wrap="square" lIns="121912" tIns="60956" rIns="121912" bIns="60956">
            <a:spAutoFit/>
          </a:bodyPr>
          <a:lstStyle/>
          <a:p>
            <a:pPr algn="ctr" defTabSz="609555">
              <a:defRPr/>
            </a:pPr>
            <a:r>
              <a:rPr lang="en-US" sz="3200" b="1" dirty="0">
                <a:solidFill>
                  <a:prstClr val="black"/>
                </a:solidFill>
                <a:effectLst>
                  <a:outerShdw blurRad="50800" dist="38100" dir="5400000" algn="t" rotWithShape="0">
                    <a:prstClr val="black">
                      <a:alpha val="40000"/>
                    </a:prstClr>
                  </a:outerShdw>
                </a:effectLst>
                <a:latin typeface="Arial"/>
                <a:cs typeface="Arial"/>
              </a:rPr>
              <a:t>STEM Core Alliance Overview</a:t>
            </a:r>
          </a:p>
        </p:txBody>
      </p:sp>
    </p:spTree>
    <p:extLst>
      <p:ext uri="{BB962C8B-B14F-4D97-AF65-F5344CB8AC3E}">
        <p14:creationId xmlns:p14="http://schemas.microsoft.com/office/powerpoint/2010/main" val="20923287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3CA803-5ADE-374A-A174-5F6FD17D1E88}"/>
              </a:ext>
            </a:extLst>
          </p:cNvPr>
          <p:cNvGrpSpPr/>
          <p:nvPr/>
        </p:nvGrpSpPr>
        <p:grpSpPr>
          <a:xfrm>
            <a:off x="172949" y="1837395"/>
            <a:ext cx="11413801" cy="4720866"/>
            <a:chOff x="172949" y="1837395"/>
            <a:chExt cx="11413801" cy="4720866"/>
          </a:xfrm>
        </p:grpSpPr>
        <p:pic>
          <p:nvPicPr>
            <p:cNvPr id="29" name="Picture 28">
              <a:extLst>
                <a:ext uri="{FF2B5EF4-FFF2-40B4-BE49-F238E27FC236}">
                  <a16:creationId xmlns:a16="http://schemas.microsoft.com/office/drawing/2014/main" id="{89D13A39-DC8A-0A4C-8D2B-BEEEA23FE7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027229" y="1837395"/>
              <a:ext cx="1084393" cy="2874215"/>
            </a:xfrm>
            <a:prstGeom prst="rect">
              <a:avLst/>
            </a:prstGeom>
          </p:spPr>
        </p:pic>
        <p:pic>
          <p:nvPicPr>
            <p:cNvPr id="23" name="Picture 22">
              <a:extLst>
                <a:ext uri="{FF2B5EF4-FFF2-40B4-BE49-F238E27FC236}">
                  <a16:creationId xmlns:a16="http://schemas.microsoft.com/office/drawing/2014/main" id="{E07368BF-D419-C748-BFB3-C7744DD1126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828" y="1837395"/>
              <a:ext cx="1084393" cy="2874215"/>
            </a:xfrm>
            <a:prstGeom prst="rect">
              <a:avLst/>
            </a:prstGeom>
          </p:spPr>
        </p:pic>
        <p:pic>
          <p:nvPicPr>
            <p:cNvPr id="24" name="Picture 23">
              <a:extLst>
                <a:ext uri="{FF2B5EF4-FFF2-40B4-BE49-F238E27FC236}">
                  <a16:creationId xmlns:a16="http://schemas.microsoft.com/office/drawing/2014/main" id="{6FA9A584-A69C-C04C-8152-092DC46908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98860" y="1837395"/>
              <a:ext cx="1084393" cy="2874215"/>
            </a:xfrm>
            <a:prstGeom prst="rect">
              <a:avLst/>
            </a:prstGeom>
          </p:spPr>
        </p:pic>
        <p:pic>
          <p:nvPicPr>
            <p:cNvPr id="25" name="Picture 24">
              <a:extLst>
                <a:ext uri="{FF2B5EF4-FFF2-40B4-BE49-F238E27FC236}">
                  <a16:creationId xmlns:a16="http://schemas.microsoft.com/office/drawing/2014/main" id="{99FA941F-3321-2B46-8F2B-75135023646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7952" y="1837395"/>
              <a:ext cx="1084393" cy="2874215"/>
            </a:xfrm>
            <a:prstGeom prst="rect">
              <a:avLst/>
            </a:prstGeom>
          </p:spPr>
        </p:pic>
        <p:pic>
          <p:nvPicPr>
            <p:cNvPr id="26" name="Picture 25">
              <a:extLst>
                <a:ext uri="{FF2B5EF4-FFF2-40B4-BE49-F238E27FC236}">
                  <a16:creationId xmlns:a16="http://schemas.microsoft.com/office/drawing/2014/main" id="{7013B211-99DD-5346-B097-1F7125EFC4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33589" y="1837395"/>
              <a:ext cx="1084393" cy="2874215"/>
            </a:xfrm>
            <a:prstGeom prst="rect">
              <a:avLst/>
            </a:prstGeom>
          </p:spPr>
        </p:pic>
        <p:sp>
          <p:nvSpPr>
            <p:cNvPr id="16" name="Rectangle 15"/>
            <p:cNvSpPr/>
            <p:nvPr/>
          </p:nvSpPr>
          <p:spPr>
            <a:xfrm>
              <a:off x="5132725" y="4714998"/>
              <a:ext cx="1960385" cy="1107996"/>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Opportunity for paid internships for STEM Core completers</a:t>
              </a:r>
            </a:p>
          </p:txBody>
        </p:sp>
        <p:sp>
          <p:nvSpPr>
            <p:cNvPr id="12" name="Rectangle 11"/>
            <p:cNvSpPr/>
            <p:nvPr/>
          </p:nvSpPr>
          <p:spPr>
            <a:xfrm>
              <a:off x="172949" y="4711610"/>
              <a:ext cx="2590167" cy="1846651"/>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Culturally diverse cohort-based learning communities with intensive student support including a dedicated </a:t>
              </a:r>
              <a:r>
                <a:rPr kumimoji="0" lang="en-US" sz="1600" b="0" i="1" u="none" strike="noStrike" kern="1200" cap="none" spc="0" normalizeH="0" baseline="0" noProof="0" dirty="0">
                  <a:ln>
                    <a:noFill/>
                  </a:ln>
                  <a:solidFill>
                    <a:schemeClr val="accent4">
                      <a:lumMod val="10000"/>
                    </a:schemeClr>
                  </a:solidFill>
                  <a:effectLst/>
                  <a:uLnTx/>
                  <a:uFillTx/>
                  <a:latin typeface="Arial"/>
                  <a:ea typeface="+mn-ea"/>
                  <a:cs typeface="Arial"/>
                </a:rPr>
                <a:t>Student Support Specialist (SSS)</a:t>
              </a:r>
            </a:p>
          </p:txBody>
        </p:sp>
        <p:sp>
          <p:nvSpPr>
            <p:cNvPr id="14" name="Rectangle 13"/>
            <p:cNvSpPr/>
            <p:nvPr/>
          </p:nvSpPr>
          <p:spPr>
            <a:xfrm>
              <a:off x="2915037" y="4714998"/>
              <a:ext cx="1960385" cy="1107996"/>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Accelerated and contextualized cohort math courses</a:t>
              </a:r>
            </a:p>
          </p:txBody>
        </p:sp>
        <p:sp>
          <p:nvSpPr>
            <p:cNvPr id="19" name="Rectangle 18"/>
            <p:cNvSpPr/>
            <p:nvPr/>
          </p:nvSpPr>
          <p:spPr>
            <a:xfrm>
              <a:off x="7377361" y="4714998"/>
              <a:ext cx="1960385" cy="1107996"/>
            </a:xfrm>
            <a:prstGeom prst="rect">
              <a:avLst/>
            </a:prstGeom>
            <a:solidFill>
              <a:schemeClr val="tx1"/>
            </a:solidFill>
            <a:ln>
              <a:noFill/>
            </a:ln>
          </p:spPr>
          <p:txBody>
            <a:bodyPr wrap="square" lIns="121912" tIns="60956" rIns="121912" bIns="60956">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lumMod val="10000"/>
                    </a:schemeClr>
                  </a:solidFill>
                  <a:effectLst/>
                  <a:uLnTx/>
                  <a:uFillTx/>
                  <a:latin typeface="Arial"/>
                  <a:ea typeface="+mn-ea"/>
                  <a:cs typeface="Arial"/>
                </a:rPr>
                <a:t>Professional development for faculty and counselors</a:t>
              </a:r>
            </a:p>
          </p:txBody>
        </p:sp>
        <p:sp>
          <p:nvSpPr>
            <p:cNvPr id="30" name="Rectangle 29">
              <a:extLst>
                <a:ext uri="{FF2B5EF4-FFF2-40B4-BE49-F238E27FC236}">
                  <a16:creationId xmlns:a16="http://schemas.microsoft.com/office/drawing/2014/main" id="{D1A86369-51A2-EC40-9AE6-9DC49491DDB2}"/>
                </a:ext>
              </a:extLst>
            </p:cNvPr>
            <p:cNvSpPr/>
            <p:nvPr/>
          </p:nvSpPr>
          <p:spPr>
            <a:xfrm>
              <a:off x="9626365" y="4715001"/>
              <a:ext cx="1960385" cy="861775"/>
            </a:xfrm>
            <a:prstGeom prst="rect">
              <a:avLst/>
            </a:prstGeom>
            <a:solidFill>
              <a:schemeClr val="tx1"/>
            </a:solidFill>
            <a:ln>
              <a:noFill/>
            </a:ln>
          </p:spPr>
          <p:txBody>
            <a:bodyPr wrap="square" lIns="121912" tIns="60956" rIns="121912" bIns="60956">
              <a:spAutoFit/>
            </a:bodyPr>
            <a:lstStyle/>
            <a:p>
              <a:pPr algn="ctr" defTabSz="609555"/>
              <a:r>
                <a:rPr lang="en-US" sz="1600" dirty="0">
                  <a:solidFill>
                    <a:schemeClr val="accent4">
                      <a:lumMod val="10000"/>
                    </a:schemeClr>
                  </a:solidFill>
                  <a:latin typeface="Arial"/>
                  <a:cs typeface="Arial"/>
                </a:rPr>
                <a:t>Sharing best practices and solutions </a:t>
              </a:r>
            </a:p>
          </p:txBody>
        </p:sp>
      </p:grpSp>
      <p:sp>
        <p:nvSpPr>
          <p:cNvPr id="15" name="Rectangle 14">
            <a:extLst>
              <a:ext uri="{FF2B5EF4-FFF2-40B4-BE49-F238E27FC236}">
                <a16:creationId xmlns:a16="http://schemas.microsoft.com/office/drawing/2014/main" id="{E96F5808-7ABB-4442-80AD-7FA845E040DD}"/>
              </a:ext>
            </a:extLst>
          </p:cNvPr>
          <p:cNvSpPr/>
          <p:nvPr/>
        </p:nvSpPr>
        <p:spPr>
          <a:xfrm>
            <a:off x="11827128" y="6491422"/>
            <a:ext cx="365806"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JZ</a:t>
            </a:r>
            <a:endParaRPr lang="en-US" sz="1800" dirty="0"/>
          </a:p>
        </p:txBody>
      </p:sp>
      <p:grpSp>
        <p:nvGrpSpPr>
          <p:cNvPr id="20" name="Group 19">
            <a:extLst>
              <a:ext uri="{FF2B5EF4-FFF2-40B4-BE49-F238E27FC236}">
                <a16:creationId xmlns:a16="http://schemas.microsoft.com/office/drawing/2014/main" id="{B9D12B97-5EDE-3247-A85C-C453D434B8D9}"/>
              </a:ext>
            </a:extLst>
          </p:cNvPr>
          <p:cNvGrpSpPr/>
          <p:nvPr/>
        </p:nvGrpSpPr>
        <p:grpSpPr>
          <a:xfrm>
            <a:off x="483796" y="893256"/>
            <a:ext cx="11183978" cy="942443"/>
            <a:chOff x="402772" y="891561"/>
            <a:chExt cx="11183978" cy="942443"/>
          </a:xfrm>
        </p:grpSpPr>
        <p:sp>
          <p:nvSpPr>
            <p:cNvPr id="21" name="Rectangle 20">
              <a:extLst>
                <a:ext uri="{FF2B5EF4-FFF2-40B4-BE49-F238E27FC236}">
                  <a16:creationId xmlns:a16="http://schemas.microsoft.com/office/drawing/2014/main" id="{8FE19938-8D81-7846-99B3-766153303CDD}"/>
                </a:ext>
              </a:extLst>
            </p:cNvPr>
            <p:cNvSpPr/>
            <p:nvPr/>
          </p:nvSpPr>
          <p:spPr bwMode="auto">
            <a:xfrm>
              <a:off x="402772" y="891561"/>
              <a:ext cx="11183978" cy="942443"/>
            </a:xfrm>
            <a:prstGeom prst="rect">
              <a:avLst/>
            </a:prstGeom>
            <a:solidFill>
              <a:schemeClr val="accent4"/>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sng" strike="noStrike" cap="none" normalizeH="0" baseline="0">
                <a:ln>
                  <a:noFill/>
                </a:ln>
                <a:solidFill>
                  <a:schemeClr val="tx1"/>
                </a:solidFill>
                <a:effectLst/>
                <a:latin typeface="Times New Roman" pitchFamily="18" charset="0"/>
              </a:endParaRPr>
            </a:p>
          </p:txBody>
        </p:sp>
        <p:sp>
          <p:nvSpPr>
            <p:cNvPr id="28" name="Rectangle 27">
              <a:extLst>
                <a:ext uri="{FF2B5EF4-FFF2-40B4-BE49-F238E27FC236}">
                  <a16:creationId xmlns:a16="http://schemas.microsoft.com/office/drawing/2014/main" id="{92232840-65E6-DC43-9B83-A2A9DF6F7343}"/>
                </a:ext>
              </a:extLst>
            </p:cNvPr>
            <p:cNvSpPr/>
            <p:nvPr/>
          </p:nvSpPr>
          <p:spPr>
            <a:xfrm>
              <a:off x="454913" y="1024232"/>
              <a:ext cx="11131837" cy="677100"/>
            </a:xfrm>
            <a:prstGeom prst="rect">
              <a:avLst/>
            </a:prstGeom>
            <a:noFill/>
            <a:ln>
              <a:noFill/>
            </a:ln>
          </p:spPr>
          <p:txBody>
            <a:bodyPr wrap="square" lIns="121912" tIns="60956" rIns="121912" bIns="60956">
              <a:spAutoFit/>
            </a:bodyPr>
            <a:lstStyle/>
            <a:p>
              <a:pPr lvl="0" algn="ctr" defTabSz="609555">
                <a:defRPr/>
              </a:pPr>
              <a:r>
                <a:rPr lang="en-US" sz="3600" b="1" i="1" dirty="0">
                  <a:solidFill>
                    <a:schemeClr val="accent4">
                      <a:lumMod val="10000"/>
                    </a:schemeClr>
                  </a:solidFill>
                  <a:latin typeface="Arial"/>
                  <a:cs typeface="Arial"/>
                </a:rPr>
                <a:t>Changing People’s Lives by Changing Systems</a:t>
              </a:r>
            </a:p>
          </p:txBody>
        </p:sp>
      </p:grpSp>
    </p:spTree>
    <p:extLst>
      <p:ext uri="{BB962C8B-B14F-4D97-AF65-F5344CB8AC3E}">
        <p14:creationId xmlns:p14="http://schemas.microsoft.com/office/powerpoint/2010/main" val="2091942865"/>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Ribbons">
  <a:themeElements>
    <a:clrScheme name="">
      <a:dk1>
        <a:srgbClr val="000022"/>
      </a:dk1>
      <a:lt1>
        <a:srgbClr val="FFFFFF"/>
      </a:lt1>
      <a:dk2>
        <a:srgbClr val="000066"/>
      </a:dk2>
      <a:lt2>
        <a:srgbClr val="FFCC00"/>
      </a:lt2>
      <a:accent1>
        <a:srgbClr val="FFFFFF"/>
      </a:accent1>
      <a:accent2>
        <a:srgbClr val="000048"/>
      </a:accent2>
      <a:accent3>
        <a:srgbClr val="AAAAB8"/>
      </a:accent3>
      <a:accent4>
        <a:srgbClr val="DADADA"/>
      </a:accent4>
      <a:accent5>
        <a:srgbClr val="FFFFFF"/>
      </a:accent5>
      <a:accent6>
        <a:srgbClr val="000040"/>
      </a:accent6>
      <a:hlink>
        <a:srgbClr val="9999FF"/>
      </a:hlink>
      <a:folHlink>
        <a:srgbClr val="000099"/>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31382</TotalTime>
  <Words>7221</Words>
  <Application>Microsoft Office PowerPoint</Application>
  <PresentationFormat>Widescreen</PresentationFormat>
  <Paragraphs>1082</Paragraphs>
  <Slides>78</Slides>
  <Notes>74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78</vt:i4>
      </vt:variant>
    </vt:vector>
  </HeadingPairs>
  <TitlesOfParts>
    <vt:vector size="93" baseType="lpstr">
      <vt:lpstr>ＭＳ Ｐゴシック</vt:lpstr>
      <vt:lpstr>Arial</vt:lpstr>
      <vt:lpstr>Avenir Book</vt:lpstr>
      <vt:lpstr>Avenir Roman</vt:lpstr>
      <vt:lpstr>Calibri</vt:lpstr>
      <vt:lpstr>Calibri Light</vt:lpstr>
      <vt:lpstr>DengXian</vt:lpstr>
      <vt:lpstr>Helvetica</vt:lpstr>
      <vt:lpstr>Symbol</vt:lpstr>
      <vt:lpstr>Times</vt:lpstr>
      <vt:lpstr>Times New Roman</vt:lpstr>
      <vt:lpstr>Office Theme</vt:lpstr>
      <vt:lpstr>21_Ribbons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zoval</dc:creator>
  <cp:lastModifiedBy>Emmanuel Smith</cp:lastModifiedBy>
  <cp:revision>404</cp:revision>
  <cp:lastPrinted>2018-09-11T19:08:25Z</cp:lastPrinted>
  <dcterms:created xsi:type="dcterms:W3CDTF">2018-09-01T16:43:21Z</dcterms:created>
  <dcterms:modified xsi:type="dcterms:W3CDTF">2020-03-02T19:02:44Z</dcterms:modified>
</cp:coreProperties>
</file>